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mp4" ContentType="video/mp4"/>
  <Default Extension="rels" ContentType="application/vnd.openxmlformats-package.relationship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media/image4.webp" ContentType="image/webp"/>
  <Override PartName="/ppt/media/media1.mkv" ContentType="video/mkv"/>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8"/>
  </p:handoutMasterIdLst>
  <p:sldIdLst>
    <p:sldId id="268" r:id="rId3"/>
    <p:sldId id="364" r:id="rId5"/>
    <p:sldId id="291" r:id="rId6"/>
    <p:sldId id="343" r:id="rId7"/>
    <p:sldId id="350" r:id="rId8"/>
    <p:sldId id="349" r:id="rId9"/>
    <p:sldId id="345" r:id="rId10"/>
    <p:sldId id="275" r:id="rId11"/>
    <p:sldId id="278" r:id="rId12"/>
    <p:sldId id="348" r:id="rId13"/>
    <p:sldId id="274" r:id="rId14"/>
    <p:sldId id="351" r:id="rId15"/>
    <p:sldId id="300" r:id="rId16"/>
    <p:sldId id="298" r:id="rId17"/>
    <p:sldId id="377" r:id="rId18"/>
    <p:sldId id="380" r:id="rId19"/>
    <p:sldId id="382" r:id="rId20"/>
    <p:sldId id="366" r:id="rId21"/>
    <p:sldId id="367" r:id="rId22"/>
    <p:sldId id="368" r:id="rId23"/>
    <p:sldId id="370" r:id="rId24"/>
    <p:sldId id="372" r:id="rId25"/>
    <p:sldId id="374" r:id="rId26"/>
    <p:sldId id="311" r:id="rId27"/>
  </p:sldIdLst>
  <p:sldSz cx="12192000" cy="6858000"/>
  <p:notesSz cx="6858000" cy="9144000"/>
  <p:embeddedFontLst>
    <p:embeddedFont>
      <p:font typeface="苹方护眼艺术黑体" charset="-122"/>
      <p:regular r:id="rId32"/>
    </p:embeddedFont>
    <p:embeddedFont>
      <p:font typeface="方正悠黑体" panose="02010600010101010101" charset="-122"/>
      <p:regular r:id="rId33"/>
    </p:embeddedFont>
    <p:embeddedFont>
      <p:font typeface="宋体" panose="02010600030101010101" pitchFamily="2" charset="-122"/>
      <p:regular r:id="rId34"/>
    </p:embeddedFont>
    <p:embeddedFont>
      <p:font typeface="Wingdings 3" panose="05040102010807070707" charset="0"/>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 d="2"/>
          <a:sy n="1" d="2"/>
        </p:scale>
        <p:origin x="0" y="0"/>
      </p:cViewPr>
      <p:guideLst>
        <p:guide orient="horz" pos="2160"/>
        <p:guide pos="383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customXml" Target="../customXml/item3.xml"/><Relationship Id="rId37" Type="http://schemas.openxmlformats.org/officeDocument/2006/relationships/customXml" Target="../customXml/item2.xml"/><Relationship Id="rId36" Type="http://schemas.openxmlformats.org/officeDocument/2006/relationships/customXml" Target="../customXml/item1.xml"/><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苹方护眼艺术黑体" charset="-122"/>
              <a:ea typeface="苹方护眼艺术黑体"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苹方护眼艺术黑体" charset="-122"/>
                <a:ea typeface="苹方护眼艺术黑体" charset="-122"/>
              </a:rPr>
            </a:fld>
            <a:endParaRPr lang="zh-CN" altLang="en-US">
              <a:latin typeface="苹方护眼艺术黑体" charset="-122"/>
              <a:ea typeface="苹方护眼艺术黑体"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苹方护眼艺术黑体" charset="-122"/>
              <a:ea typeface="苹方护眼艺术黑体"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苹方护眼艺术黑体" charset="-122"/>
                <a:ea typeface="苹方护眼艺术黑体" charset="-122"/>
              </a:rPr>
            </a:fld>
            <a:endParaRPr lang="zh-CN" altLang="en-US">
              <a:latin typeface="苹方护眼艺术黑体" charset="-122"/>
              <a:ea typeface="苹方护眼艺术黑体"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苹方护眼艺术黑体" charset="-122"/>
                <a:ea typeface="苹方护眼艺术黑体"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苹方护眼艺术黑体" charset="-122"/>
                <a:ea typeface="苹方护眼艺术黑体"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苹方护眼艺术黑体" charset="-122"/>
                <a:ea typeface="苹方护眼艺术黑体"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苹方护眼艺术黑体" charset="-122"/>
                <a:ea typeface="苹方护眼艺术黑体"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苹方护眼艺术黑体" charset="-122"/>
        <a:ea typeface="苹方护眼艺术黑体" charset="-122"/>
        <a:cs typeface="+mn-cs"/>
      </a:defRPr>
    </a:lvl1pPr>
    <a:lvl2pPr marL="457200" algn="l" defTabSz="914400" rtl="0" eaLnBrk="1" latinLnBrk="0" hangingPunct="1">
      <a:defRPr sz="1200" kern="1200">
        <a:solidFill>
          <a:schemeClr val="tx1"/>
        </a:solidFill>
        <a:latin typeface="苹方护眼艺术黑体" charset="-122"/>
        <a:ea typeface="苹方护眼艺术黑体" charset="-122"/>
        <a:cs typeface="+mn-cs"/>
      </a:defRPr>
    </a:lvl2pPr>
    <a:lvl3pPr marL="914400" algn="l" defTabSz="914400" rtl="0" eaLnBrk="1" latinLnBrk="0" hangingPunct="1">
      <a:defRPr sz="1200" kern="1200">
        <a:solidFill>
          <a:schemeClr val="tx1"/>
        </a:solidFill>
        <a:latin typeface="苹方护眼艺术黑体" charset="-122"/>
        <a:ea typeface="苹方护眼艺术黑体" charset="-122"/>
        <a:cs typeface="+mn-cs"/>
      </a:defRPr>
    </a:lvl3pPr>
    <a:lvl4pPr marL="1371600" algn="l" defTabSz="914400" rtl="0" eaLnBrk="1" latinLnBrk="0" hangingPunct="1">
      <a:defRPr sz="1200" kern="1200">
        <a:solidFill>
          <a:schemeClr val="tx1"/>
        </a:solidFill>
        <a:latin typeface="苹方护眼艺术黑体" charset="-122"/>
        <a:ea typeface="苹方护眼艺术黑体" charset="-122"/>
        <a:cs typeface="+mn-cs"/>
      </a:defRPr>
    </a:lvl4pPr>
    <a:lvl5pPr marL="1828800" algn="l" defTabSz="914400" rtl="0" eaLnBrk="1" latinLnBrk="0" hangingPunct="1">
      <a:defRPr sz="1200" kern="1200">
        <a:solidFill>
          <a:schemeClr val="tx1"/>
        </a:solidFill>
        <a:latin typeface="苹方护眼艺术黑体" charset="-122"/>
        <a:ea typeface="苹方护眼艺术黑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Welcome everyone. Today we are discussing enzymatic proximity labeling (PL) approaches—specifically BioID, TurboID, and APEX</a:t>
            </a:r>
            <a:endParaRPr lang="en-US" altLang="en-US"/>
          </a:p>
          <a:p>
            <a:r>
              <a:rPr lang="en-US" altLang="en-US"/>
              <a:t>. These tools have revolutionized how we characterize the "interactome"—the complex network of molecular interactions within a living cel</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Molecular interactions are the foundation of life, spanning protein-protein (PPIs), protein-RNA, and protein-DNA interactions</a:t>
            </a:r>
            <a:endParaRPr lang="en-US" altLang="en-US"/>
          </a:p>
          <a:p>
            <a:r>
              <a:rPr lang="en-US" altLang="en-US"/>
              <a:t>. Traditionally, we have relied on methods like affinity purification, the yeast two-hybrid system, and co-immunoprecipitation (Co-IP) to map these connections</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en-US"/>
              <a:t>Traditional methods often fail to capture transient or weak interactions and can disturb the natural cellular environment during lysis. </a:t>
            </a:r>
            <a:endParaRPr lang="en-US" altLang="en-US"/>
          </a:p>
          <a:p>
            <a:r>
              <a:rPr lang="en-US" altLang="en-US"/>
              <a:t>This leads to a shifft of PL</a:t>
            </a:r>
            <a:endParaRPr lang="en-US" altLang="en-US"/>
          </a:p>
          <a:p>
            <a:r>
              <a:rPr lang="en-US" altLang="en-US"/>
              <a:t>Proximity labeling permanently marks a protein’s neighborhood while the cell is still intact, capturing interactions in real-time before any disruption occurs.</a:t>
            </a:r>
            <a:endParaRPr lang="en-US" altLang="en-US"/>
          </a:p>
          <a:p>
            <a:r>
              <a:rPr lang="en-US" altLang="en-US">
                <a:latin typeface="Times New Roman Regular" panose="02020503050405090304" charset="0"/>
                <a:cs typeface="Times New Roman Regular" panose="02020503050405090304" charset="0"/>
                <a:sym typeface="+mn-ea"/>
              </a:rPr>
              <a:t> that covalently tag neighboring proteins within a defined spatial radius, enabling subsequent enrichment and identification by mass spectrometry</a:t>
            </a:r>
            <a:endParaRPr lang="en-US" altLang="en-US"/>
          </a:p>
          <a:p>
            <a:r>
              <a:rPr lang="en-US" altLang="en-US"/>
              <a:t>We generally use two classes of enzymes: biotin ligases (like BioID) and peroxidases (like APEX)</a:t>
            </a:r>
            <a:endParaRPr lang="en-US" altLang="en-US"/>
          </a:p>
          <a:p>
            <a:r>
              <a:rPr lang="en-US" altLang="en-US"/>
              <a:t>. Biotin ligases typically have a labeling radius of about 10 nm, while peroxidases extend slightly further to 10–20 nm</a:t>
            </a:r>
            <a:endParaRPr lang="en-US" altLang="en-US"/>
          </a:p>
          <a:p>
            <a:r>
              <a:rPr lang="en-US" altLang="en-US"/>
              <a:t>. Both methods culminate in streptavidin enrichment and mass spectrometry</a:t>
            </a:r>
            <a:endParaRPr lang="en-US" altLang="en-US"/>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The mechanism follows a strict four-step process. First, the Protein of Interest (POI) is genetically fused to a promiscuous enzyme, remaining dormant until the researcher adds an exogenous substrate (like biotin) and a cofactor. The enzyme then generates a highly reactive, short-lived radical or adenylate that covalently marks proximal proteins within a 10–20 nm radius. This permanent tag survives the harsh conditions of denaturing lysis.</a:t>
            </a:r>
            <a:endParaRPr lang="en-US" altLang="en-US"/>
          </a:p>
          <a:p>
            <a:endParaRPr lang="en-US" altLang="en-US"/>
          </a:p>
          <a:p>
            <a:endParaRPr lang="en-US" altLang="en-US"/>
          </a:p>
          <a:p>
            <a:r>
              <a:rPr lang="en-US" altLang="en-US"/>
              <a:t>BirA is a 35-kD DNA-binding biotin protein ligase in Escherichia coli that regulates the biotinylation of a subunit of acetyl-CoA carboxylase and acts as a transcriptional repressor for the biotin biosynthetic operon (Chapman-Smith and Cronan, 1999). BirA has been harnessed for experimental applications, including use in eukaryotic cells. The BirA acceptor-peptide system takes advantage of the extreme specificity of BirA in biotinylating its substrate peptide (Beckett et al., 1999). With this system, a minimal recognition sequence, a biotin acceptor tag (BAT), is fused to a protein of interest and coexpressed with BirA. This leads to the biotinylation of the BAT sequence permitting one-step high affinity (Kd = 10−14 M; Green, 1963) avidin/streptavidin-mediated purification of the tagged protein. Because biotinylation is a rare modification, in mammalian cells it is restricted primarily to only a few carboxylases (Chapman-Smith and Cronan, 1999); BAT-independent binding is minimal. Biotinylation by BirA is a two-step process. </a:t>
            </a:r>
            <a:endParaRPr lang="en-US" altLang="en-US"/>
          </a:p>
          <a:p>
            <a:r>
              <a:rPr lang="en-US" altLang="en-US"/>
              <a:t>The first of these combines biotin and ATP to form biotinoyl-5′-AMP (bioAMP; Lane et al., 1964). This activated biotin is held within the BirA active site until it reacts with a specific lysine residue of the BAT sequence in the second step. For our purposes, the problem with BirA lies with its stringent selectivity for its endogenous substrate. What we desired was a far more promiscuous biotin ligase. </a:t>
            </a:r>
            <a:endParaRPr lang="en-US" altLang="en-US"/>
          </a:p>
          <a:p>
            <a:r>
              <a:rPr lang="en-US" altLang="en-US"/>
              <a:t>This requirement led us to certain BirA mutants that prematurely release the highly reactive yet labile bioAMP (Kwon and Beckett, 2000; Streaker and Beckett, 2006). One such BirA mutant (R118G, hereafter called BirA*), which is defective in both self-association and DNA binding (Kwon et al., 2000), displays an affinity for bioAMP two orders of magnitude less than that of the wild-type enzyme (BirA-WT; Kwon and Beckett, 2000). In E. coli, BirA* expression results in promiscuous protein biotinylation because free bioAMP will readily react with primary amines. More significantly however, it has been demonstrated in vitro that BirA* will promiscuously biotinylate proteins in a proximity-dependent fashion (Choi-Rhee et al., 2004; Cronan, 2005).</a:t>
            </a: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US"/>
              <a:t>BirA </a:t>
            </a:r>
            <a:r>
              <a:rPr lang="zh-CN" altLang="en-US"/>
              <a:t>介导的生物素化是一个两步过程。</a:t>
            </a:r>
            <a:r>
              <a:rPr lang="en-US" altLang="en-US"/>
              <a:t> </a:t>
            </a:r>
            <a:r>
              <a:rPr lang="zh-CN" altLang="en-US"/>
              <a:t>其中第一步反应是将生物素与</a:t>
            </a:r>
            <a:r>
              <a:rPr lang="en-US" altLang="en-US"/>
              <a:t> ATP </a:t>
            </a:r>
            <a:r>
              <a:rPr lang="zh-CN" altLang="en-US"/>
              <a:t>结合形成生物素酰</a:t>
            </a:r>
            <a:r>
              <a:rPr lang="en-US" altLang="en-US"/>
              <a:t>-5′-AMP</a:t>
            </a:r>
            <a:r>
              <a:rPr lang="zh-CN" altLang="en-US"/>
              <a:t>（</a:t>
            </a:r>
            <a:r>
              <a:rPr lang="en-US" altLang="en-US"/>
              <a:t>bioAMP</a:t>
            </a:r>
            <a:r>
              <a:rPr lang="zh-CN" altLang="en-US"/>
              <a:t>；</a:t>
            </a:r>
            <a:r>
              <a:rPr lang="en-US" altLang="en-US"/>
              <a:t>Lane </a:t>
            </a:r>
            <a:r>
              <a:rPr lang="zh-CN" altLang="en-US"/>
              <a:t>等，</a:t>
            </a:r>
            <a:r>
              <a:rPr lang="en-US" altLang="en-US"/>
              <a:t>1964</a:t>
            </a:r>
            <a:r>
              <a:rPr lang="zh-CN" altLang="en-US"/>
              <a:t>）。这种活化生物素会保留在</a:t>
            </a:r>
            <a:r>
              <a:rPr lang="en-US" altLang="en-US"/>
              <a:t> BirA </a:t>
            </a:r>
            <a:r>
              <a:rPr lang="zh-CN" altLang="en-US"/>
              <a:t>活性位点，直到第二步与</a:t>
            </a:r>
            <a:r>
              <a:rPr lang="en-US" altLang="en-US"/>
              <a:t> BAT </a:t>
            </a:r>
            <a:r>
              <a:rPr lang="zh-CN" altLang="en-US"/>
              <a:t>序列中的特定赖氨酸残基发生反应。</a:t>
            </a:r>
            <a:endParaRPr lang="zh-CN" altLang="en-US"/>
          </a:p>
          <a:p>
            <a:r>
              <a:rPr lang="en-US" altLang="zh-CN"/>
              <a:t>What is the role of </a:t>
            </a:r>
            <a:r>
              <a:rPr lang="en-US" altLang="en-US"/>
              <a:t>Arg118 and Lys183</a:t>
            </a: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en-US"/>
              <a:t>Here we see the specific transition from targeting to enrichment. The  (BioID) enzyme* contains a critical R118G mutation</a:t>
            </a:r>
            <a:endParaRPr lang="en-US" altLang="en-US"/>
          </a:p>
          <a:p>
            <a:r>
              <a:rPr lang="en-US" altLang="en-US"/>
              <a:t>. This mutation decreases the ligase's affinity for biotinoyl-5'-AMP, causing it to "leak" this reactive intermediate, which then tags nearby lysines</a:t>
            </a:r>
            <a:endParaRPr lang="en-US" altLang="en-US"/>
          </a:p>
          <a:p>
            <a:r>
              <a:rPr lang="en-US" altLang="en-US"/>
              <a:t>. Once tagged, these proteins can be dissociated from the bait and still be recovered using affinity beads.</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Efficient proximity labeling in living cells and organisms with TurboID</a:t>
            </a:r>
            <a:endParaRPr lang="en-US" altLang="zh-CN"/>
          </a:p>
          <a:p>
            <a:endParaRPr lang="en-US" altLang="zh-CN"/>
          </a:p>
          <a:p>
            <a:r>
              <a:rPr lang="en-US" altLang="en-US">
                <a:latin typeface="Times New Roman Regular" panose="02020503050405090304" charset="0"/>
                <a:cs typeface="Times New Roman Regular" panose="02020503050405090304" charset="0"/>
                <a:sym typeface="+mn-ea"/>
              </a:rPr>
              <a:t>Our engineering efforts yielded two promiscuous ligases: 35 kD TurboID, with 15 mutations relative to wild-type BirA; and 28 kD miniTurbo, with the N-terminal domain deleted and 13 mutations relative to wild-type BirA</a:t>
            </a:r>
            <a:endParaRPr lang="en-US" altLang="en-US">
              <a:latin typeface="Times New Roman Regular" panose="02020503050405090304" charset="0"/>
              <a:cs typeface="Times New Roman Regular" panose="02020503050405090304" charset="0"/>
            </a:endParaRPr>
          </a:p>
          <a:p>
            <a:endParaRPr lang="en-US" altLang="zh-CN"/>
          </a:p>
          <a:p>
            <a:r>
              <a:rPr lang="en-US" altLang="zh-CN"/>
              <a:t> E. coli biotin ligase structure (PDB: 2EWN) with sites mutated in TurboID (left) and miniTurbo (right) shown in red. The N-terminal domain (aa1–63) is also removed from miniTurbo. A non-hydrolyzable analog of biotin-5′-AMP, biotinol-5′-AMP, is highlighted in yellow. </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397600"/>
            <a:ext cx="9799200" cy="11052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5040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04000"/>
            <a:ext cx="5342400" cy="4140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04000"/>
            <a:ext cx="5342400" cy="4140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苹方护眼艺术黑体" charset="-122"/>
                <a:ea typeface="苹方护眼艺术黑体"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苹方护眼艺术黑体" charset="-122"/>
                <a:ea typeface="苹方护眼艺术黑体"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苹方护眼艺术黑体" charset="-122"/>
                <a:ea typeface="苹方护眼艺术黑体"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苹方护眼艺术黑体" charset="-122"/>
          <a:ea typeface="苹方护眼艺术黑体"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苹方护眼艺术黑体" charset="-122"/>
          <a:ea typeface="苹方护眼艺术黑体"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苹方护眼艺术黑体" charset="-122"/>
          <a:ea typeface="苹方护眼艺术黑体"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苹方护眼艺术黑体" charset="-122"/>
          <a:ea typeface="苹方护眼艺术黑体"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苹方护眼艺术黑体" charset="-122"/>
          <a:ea typeface="苹方护眼艺术黑体"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苹方护眼艺术黑体" charset="-122"/>
          <a:ea typeface="苹方护眼艺术黑体"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5.xml"/><Relationship Id="rId3" Type="http://schemas.openxmlformats.org/officeDocument/2006/relationships/image" Target="../media/image7.png"/><Relationship Id="rId2" Type="http://schemas.microsoft.com/office/2007/relationships/media" Target="../media/media1.mkv"/><Relationship Id="rId1" Type="http://schemas.openxmlformats.org/officeDocument/2006/relationships/video" Target="../media/media1.mkv"/></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tags" Target="../tags/tag76.xml"/><Relationship Id="rId4" Type="http://schemas.openxmlformats.org/officeDocument/2006/relationships/image" Target="../media/image9.jpeg"/><Relationship Id="rId3"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2.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image" Target="../media/image4.web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0" y="0"/>
            <a:ext cx="12215495" cy="3510915"/>
          </a:xfrm>
          <a:prstGeom prst="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 name="标题 1"/>
          <p:cNvSpPr>
            <a:spLocks noGrp="1"/>
          </p:cNvSpPr>
          <p:nvPr>
            <p:ph type="ctrTitle"/>
            <p:custDataLst>
              <p:tags r:id="rId1"/>
            </p:custDataLst>
          </p:nvPr>
        </p:nvSpPr>
        <p:spPr>
          <a:xfrm>
            <a:off x="1198880" y="1811655"/>
            <a:ext cx="9799320" cy="1146175"/>
          </a:xfrm>
        </p:spPr>
        <p:txBody>
          <a:bodyPr/>
          <a:lstStyle/>
          <a:p>
            <a:r>
              <a:rPr lang="en-US" altLang="en-US">
                <a:solidFill>
                  <a:schemeClr val="bg1"/>
                </a:solidFill>
                <a:latin typeface="Times New Roman" panose="02020503050405090304" charset="0"/>
                <a:cs typeface="Times New Roman" panose="02020503050405090304" charset="0"/>
              </a:rPr>
              <a:t>Proximity Labeling</a:t>
            </a:r>
            <a:endParaRPr lang="en-US" altLang="en-US">
              <a:solidFill>
                <a:schemeClr val="bg1"/>
              </a:solidFill>
              <a:latin typeface="Times New Roman" panose="02020503050405090304" charset="0"/>
              <a:cs typeface="Times New Roman" panose="02020503050405090304" charset="0"/>
            </a:endParaRPr>
          </a:p>
        </p:txBody>
      </p:sp>
      <p:sp>
        <p:nvSpPr>
          <p:cNvPr id="3" name="副标题 2"/>
          <p:cNvSpPr>
            <a:spLocks noGrp="1"/>
          </p:cNvSpPr>
          <p:nvPr>
            <p:ph type="subTitle" idx="1"/>
            <p:custDataLst>
              <p:tags r:id="rId2"/>
            </p:custDataLst>
          </p:nvPr>
        </p:nvSpPr>
        <p:spPr/>
        <p:txBody>
          <a:bodyPr/>
          <a:lstStyle/>
          <a:p>
            <a:r>
              <a:rPr lang="en-US" altLang="en-US">
                <a:latin typeface="Times New Roman" panose="02020503050405090304" charset="0"/>
                <a:cs typeface="Times New Roman" panose="02020503050405090304" charset="0"/>
              </a:rPr>
              <a:t>Enzymatic Proximity Labeling Approaches for In Vivo Interactome Characterization (ex: BioID, TurboID, APEX)</a:t>
            </a:r>
            <a:endParaRPr lang="en-US" altLang="en-US">
              <a:latin typeface="Times New Roman" panose="02020503050405090304" charset="0"/>
              <a:cs typeface="Times New Roman" panose="02020503050405090304" charset="0"/>
            </a:endParaRPr>
          </a:p>
        </p:txBody>
      </p:sp>
      <p:sp>
        <p:nvSpPr>
          <p:cNvPr id="5" name="Text Box 4"/>
          <p:cNvSpPr txBox="1"/>
          <p:nvPr/>
        </p:nvSpPr>
        <p:spPr>
          <a:xfrm>
            <a:off x="3792220" y="4722495"/>
            <a:ext cx="4064000" cy="368300"/>
          </a:xfrm>
          <a:prstGeom prst="rect">
            <a:avLst/>
          </a:prstGeom>
          <a:noFill/>
        </p:spPr>
        <p:txBody>
          <a:bodyPr wrap="square" rtlCol="0">
            <a:spAutoFit/>
          </a:bodyPr>
          <a:p>
            <a:pPr algn="ctr"/>
            <a:r>
              <a:rPr lang="en-US">
                <a:solidFill>
                  <a:schemeClr val="tx1"/>
                </a:solidFill>
                <a:effectLst>
                  <a:outerShdw blurRad="38100" dist="19050" dir="2700000" algn="tl" rotWithShape="0">
                    <a:schemeClr val="dk1">
                      <a:alpha val="40000"/>
                      <a:alpha val="40000"/>
                    </a:schemeClr>
                  </a:outerShdw>
                </a:effectLst>
                <a:latin typeface="Times New Roman" panose="02020503050405090304" charset="0"/>
                <a:cs typeface="Times New Roman" panose="02020503050405090304" charset="0"/>
              </a:rPr>
              <a:t>Ian Sofia</a:t>
            </a:r>
            <a:endParaRPr lang="en-US">
              <a:solidFill>
                <a:schemeClr val="tx1"/>
              </a:solidFill>
              <a:effectLst>
                <a:outerShdw blurRad="38100" dist="19050" dir="2700000" algn="tl" rotWithShape="0">
                  <a:schemeClr val="dk1">
                    <a:alpha val="40000"/>
                    <a:alpha val="40000"/>
                  </a:schemeClr>
                </a:outerShdw>
              </a:effectLst>
              <a:latin typeface="Times New Roman" panose="02020503050405090304" charset="0"/>
              <a:cs typeface="Times New Roman" panose="02020503050405090304" charset="0"/>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0001-0500">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Rounded Rectangle 15"/>
          <p:cNvSpPr/>
          <p:nvPr/>
        </p:nvSpPr>
        <p:spPr>
          <a:xfrm>
            <a:off x="5271770" y="4370070"/>
            <a:ext cx="7505700" cy="1979930"/>
          </a:xfrm>
          <a:prstGeom prst="round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4" name="movie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06450" y="1279525"/>
            <a:ext cx="4269740" cy="2976245"/>
          </a:xfrm>
          <a:prstGeom prst="rect">
            <a:avLst/>
          </a:prstGeom>
        </p:spPr>
      </p:pic>
      <p:sp>
        <p:nvSpPr>
          <p:cNvPr id="5" name="文本框 4"/>
          <p:cNvSpPr txBox="1"/>
          <p:nvPr/>
        </p:nvSpPr>
        <p:spPr>
          <a:xfrm>
            <a:off x="2339340" y="4807585"/>
            <a:ext cx="803910" cy="368300"/>
          </a:xfrm>
          <a:prstGeom prst="rect">
            <a:avLst/>
          </a:prstGeom>
          <a:noFill/>
        </p:spPr>
        <p:txBody>
          <a:bodyPr wrap="square" rtlCol="0">
            <a:spAutoFit/>
          </a:bodyPr>
          <a:p>
            <a:r>
              <a:rPr lang="en-US" altLang="zh-CN">
                <a:latin typeface="Times New Roman" panose="02020503050405090304" charset="0"/>
                <a:cs typeface="Times New Roman" panose="02020503050405090304" charset="0"/>
              </a:rPr>
              <a:t>BirA</a:t>
            </a:r>
            <a:endParaRPr lang="en-US" altLang="zh-CN">
              <a:latin typeface="Times New Roman" panose="02020503050405090304" charset="0"/>
              <a:cs typeface="Times New Roman" panose="02020503050405090304" charset="0"/>
            </a:endParaRPr>
          </a:p>
        </p:txBody>
      </p:sp>
      <p:sp>
        <p:nvSpPr>
          <p:cNvPr id="7" name="文本框 6"/>
          <p:cNvSpPr txBox="1"/>
          <p:nvPr/>
        </p:nvSpPr>
        <p:spPr>
          <a:xfrm>
            <a:off x="406400" y="5264150"/>
            <a:ext cx="4669790" cy="1198880"/>
          </a:xfrm>
          <a:prstGeom prst="rect">
            <a:avLst/>
          </a:prstGeom>
          <a:noFill/>
        </p:spPr>
        <p:txBody>
          <a:bodyPr wrap="square" rtlCol="0">
            <a:spAutoFit/>
          </a:bodyPr>
          <a:p>
            <a:pPr marL="285750" indent="-285750">
              <a:buFont typeface="Arial" panose="020B0604020202090204" pitchFamily="34" charset="0"/>
              <a:buChar char="•"/>
            </a:pPr>
            <a:r>
              <a:rPr lang="en-US" altLang="zh-CN">
                <a:latin typeface="Times New Roman" panose="02020503050405090304" charset="0"/>
                <a:cs typeface="Times New Roman" panose="02020503050405090304" charset="0"/>
              </a:rPr>
              <a:t>Derived from </a:t>
            </a:r>
            <a:r>
              <a:rPr lang="en-US" altLang="zh-CN" i="1">
                <a:latin typeface="Times New Roman Italic" panose="02020503050405090304" charset="0"/>
                <a:cs typeface="Times New Roman Italic" panose="02020503050405090304" charset="0"/>
              </a:rPr>
              <a:t>E.coli</a:t>
            </a:r>
            <a:r>
              <a:rPr lang="en-US" altLang="zh-CN">
                <a:latin typeface="Times New Roman" panose="02020503050405090304" charset="0"/>
                <a:cs typeface="Times New Roman" panose="02020503050405090304" charset="0"/>
              </a:rPr>
              <a:t> biotin ligase</a:t>
            </a:r>
            <a:endParaRPr lang="en-US" altLang="zh-CN">
              <a:latin typeface="Times New Roman" panose="02020503050405090304" charset="0"/>
              <a:cs typeface="Times New Roman" panose="02020503050405090304" charset="0"/>
            </a:endParaRPr>
          </a:p>
          <a:p>
            <a:pPr marL="285750" indent="-285750">
              <a:buFont typeface="Arial" panose="020B0604020202090204" pitchFamily="34" charset="0"/>
              <a:buChar char="•"/>
            </a:pPr>
            <a:r>
              <a:rPr lang="en-US" altLang="zh-CN">
                <a:latin typeface="Times New Roman" panose="02020503050405090304" charset="0"/>
                <a:cs typeface="Times New Roman" panose="02020503050405090304" charset="0"/>
              </a:rPr>
              <a:t>No-toxic and </a:t>
            </a:r>
            <a:r>
              <a:rPr lang="en-US" altLang="zh-CN">
                <a:solidFill>
                  <a:srgbClr val="FF0000"/>
                </a:solidFill>
                <a:latin typeface="Times New Roman" panose="02020503050405090304" charset="0"/>
                <a:cs typeface="Times New Roman" panose="02020503050405090304" charset="0"/>
              </a:rPr>
              <a:t>highly specific</a:t>
            </a:r>
            <a:endParaRPr lang="en-US" altLang="zh-CN">
              <a:latin typeface="Times New Roman" panose="02020503050405090304" charset="0"/>
              <a:cs typeface="Times New Roman" panose="02020503050405090304" charset="0"/>
            </a:endParaRPr>
          </a:p>
          <a:p>
            <a:pPr marL="285750" indent="-285750">
              <a:buFont typeface="Arial" panose="020B0604020202090204" pitchFamily="34" charset="0"/>
              <a:buChar char="•"/>
            </a:pPr>
            <a:r>
              <a:rPr lang="en-US" altLang="zh-CN">
                <a:latin typeface="Times New Roman" panose="02020503050405090304" charset="0"/>
                <a:cs typeface="Times New Roman" panose="02020503050405090304" charset="0"/>
              </a:rPr>
              <a:t>compatible with in vivo animal models</a:t>
            </a:r>
            <a:endParaRPr lang="en-US" altLang="zh-CN">
              <a:latin typeface="Times New Roman" panose="02020503050405090304" charset="0"/>
              <a:cs typeface="Times New Roman" panose="02020503050405090304" charset="0"/>
            </a:endParaRPr>
          </a:p>
          <a:p>
            <a:pPr marL="285750" indent="-285750">
              <a:buFont typeface="Arial" panose="020B0604020202090204" pitchFamily="34" charset="0"/>
              <a:buChar char="•"/>
            </a:pPr>
            <a:r>
              <a:rPr lang="en-US" altLang="zh-CN">
                <a:latin typeface="Times New Roman" panose="02020503050405090304" charset="0"/>
                <a:cs typeface="Times New Roman" panose="02020503050405090304" charset="0"/>
              </a:rPr>
              <a:t>Bifunctional role</a:t>
            </a:r>
            <a:endParaRPr lang="en-US" altLang="zh-CN">
              <a:latin typeface="Times New Roman" panose="02020503050405090304" charset="0"/>
              <a:cs typeface="Times New Roman" panose="02020503050405090304" charset="0"/>
            </a:endParaRPr>
          </a:p>
        </p:txBody>
      </p:sp>
      <p:pic>
        <p:nvPicPr>
          <p:cNvPr id="8" name="图片 7"/>
          <p:cNvPicPr/>
          <p:nvPr/>
        </p:nvPicPr>
        <p:blipFill>
          <a:blip r:embed="rId4"/>
          <a:srcRect t="52782"/>
          <a:stretch>
            <a:fillRect/>
          </a:stretch>
        </p:blipFill>
        <p:spPr>
          <a:xfrm>
            <a:off x="5391785" y="1783080"/>
            <a:ext cx="6400800" cy="2155825"/>
          </a:xfrm>
          <a:prstGeom prst="rect">
            <a:avLst/>
          </a:prstGeom>
        </p:spPr>
      </p:pic>
      <p:sp>
        <p:nvSpPr>
          <p:cNvPr id="12" name="Text Box 11"/>
          <p:cNvSpPr txBox="1"/>
          <p:nvPr/>
        </p:nvSpPr>
        <p:spPr>
          <a:xfrm>
            <a:off x="0" y="6551295"/>
            <a:ext cx="2269490" cy="306705"/>
          </a:xfrm>
          <a:prstGeom prst="rect">
            <a:avLst/>
          </a:prstGeom>
          <a:noFill/>
        </p:spPr>
        <p:txBody>
          <a:bodyPr wrap="square" rtlCol="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Oostdyk et al. Methods 2019</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
        <p:nvSpPr>
          <p:cNvPr id="9" name="Text Box 8"/>
          <p:cNvSpPr txBox="1"/>
          <p:nvPr/>
        </p:nvSpPr>
        <p:spPr>
          <a:xfrm>
            <a:off x="5511165" y="4807585"/>
            <a:ext cx="6407785" cy="1014730"/>
          </a:xfrm>
          <a:prstGeom prst="rect">
            <a:avLst/>
          </a:prstGeom>
          <a:noFill/>
        </p:spPr>
        <p:txBody>
          <a:bodyPr wrap="square" rtlCol="0">
            <a:spAutoFit/>
          </a:bodyPr>
          <a:lstStyle/>
          <a:p>
            <a:r>
              <a:rPr lang="en-US" altLang="en-US" sz="2000">
                <a:latin typeface="Times New Roman Regular" panose="02020503050405090304" charset="0"/>
                <a:cs typeface="Times New Roman Regular" panose="02020503050405090304" charset="0"/>
                <a:sym typeface="+mn-ea"/>
              </a:rPr>
              <a:t>WT BirA: highly specific → limited labeling</a:t>
            </a:r>
            <a:endParaRPr lang="en-US" altLang="en-US" sz="2000">
              <a:latin typeface="Times New Roman Regular" panose="02020503050405090304" charset="0"/>
              <a:cs typeface="Times New Roman Regular" panose="02020503050405090304" charset="0"/>
              <a:sym typeface="+mn-ea"/>
            </a:endParaRPr>
          </a:p>
          <a:p>
            <a:r>
              <a:rPr lang="en-US" altLang="en-US" sz="2000">
                <a:latin typeface="Times New Roman Regular" panose="02020503050405090304" charset="0"/>
                <a:cs typeface="Times New Roman Regular" panose="02020503050405090304" charset="0"/>
                <a:sym typeface="+mn-ea"/>
              </a:rPr>
              <a:t>Mutation enables release of reactive bioAMP</a:t>
            </a:r>
            <a:endParaRPr lang="en-US" altLang="en-US" sz="2000">
              <a:latin typeface="Times New Roman Regular" panose="02020503050405090304" charset="0"/>
              <a:cs typeface="Times New Roman Regular" panose="02020503050405090304" charset="0"/>
              <a:sym typeface="+mn-ea"/>
            </a:endParaRPr>
          </a:p>
          <a:p>
            <a:r>
              <a:rPr lang="en-US" altLang="en-US" sz="2000">
                <a:latin typeface="Times New Roman Regular" panose="02020503050405090304" charset="0"/>
                <a:cs typeface="Times New Roman Regular" panose="02020503050405090304" charset="0"/>
                <a:sym typeface="+mn-ea"/>
              </a:rPr>
              <a:t>Basis of proximity labeling</a:t>
            </a:r>
            <a:endParaRPr lang="en-US" altLang="en-US" sz="2000">
              <a:latin typeface="Times New Roman Regular" panose="02020503050405090304" charset="0"/>
              <a:cs typeface="Times New Roman Regular" panose="02020503050405090304" charset="0"/>
              <a:sym typeface="+mn-ea"/>
            </a:endParaRPr>
          </a:p>
        </p:txBody>
      </p:sp>
      <p:sp>
        <p:nvSpPr>
          <p:cNvPr id="2" name="Text Box 1"/>
          <p:cNvSpPr txBox="1"/>
          <p:nvPr/>
        </p:nvSpPr>
        <p:spPr>
          <a:xfrm>
            <a:off x="3365500" y="546100"/>
            <a:ext cx="6739890" cy="521970"/>
          </a:xfrm>
          <a:prstGeom prst="rect">
            <a:avLst/>
          </a:prstGeom>
          <a:noFill/>
        </p:spPr>
        <p:txBody>
          <a:bodyPr wrap="square" rtlCol="0">
            <a:spAutoFit/>
          </a:bodyPr>
          <a:p>
            <a:pPr algn="l">
              <a:buClrTx/>
              <a:buSzTx/>
              <a:buFontTx/>
            </a:pPr>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Engineering BirA for Proximity Labeling</a:t>
            </a:r>
            <a:endPar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endParaRPr>
          </a:p>
        </p:txBody>
      </p:sp>
      <p:grpSp>
        <p:nvGrpSpPr>
          <p:cNvPr id="3" name="组合 2"/>
          <p:cNvGrpSpPr/>
          <p:nvPr/>
        </p:nvGrpSpPr>
        <p:grpSpPr>
          <a:xfrm>
            <a:off x="-102870" y="0"/>
            <a:ext cx="2229485" cy="384452"/>
            <a:chOff x="-162" y="492"/>
            <a:chExt cx="3948" cy="1075"/>
          </a:xfrm>
        </p:grpSpPr>
        <p:sp>
          <p:nvSpPr>
            <p:cNvPr id="13"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4"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Mechanism</a:t>
              </a:r>
              <a:endParaRPr lang="en-US" altLang="zh-CN">
                <a:solidFill>
                  <a:schemeClr val="bg1"/>
                </a:solidFill>
                <a:latin typeface="Times New Roman" panose="02020503050405090304" charset="0"/>
                <a:cs typeface="Times New Roman" panose="02020503050405090304" charset="0"/>
              </a:endParaRPr>
            </a:p>
          </p:txBody>
        </p:sp>
      </p:grpSp>
    </p:spTree>
    <p:custDataLst>
      <p:tags r:id="rId5"/>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repeatCount="indefinite"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41587_2018_BFnbt4201_Fig1_HTML"/>
          <p:cNvPicPr>
            <a:picLocks noChangeAspect="1"/>
          </p:cNvPicPr>
          <p:nvPr/>
        </p:nvPicPr>
        <p:blipFill>
          <a:blip r:embed="rId1"/>
          <a:srcRect l="-506" t="-584" r="102" b="83917"/>
          <a:stretch>
            <a:fillRect/>
          </a:stretch>
        </p:blipFill>
        <p:spPr>
          <a:xfrm>
            <a:off x="577215" y="2649855"/>
            <a:ext cx="11037570" cy="2026920"/>
          </a:xfrm>
          <a:prstGeom prst="rect">
            <a:avLst/>
          </a:prstGeom>
        </p:spPr>
      </p:pic>
      <p:sp>
        <p:nvSpPr>
          <p:cNvPr id="2" name="文本框 1"/>
          <p:cNvSpPr txBox="1"/>
          <p:nvPr/>
        </p:nvSpPr>
        <p:spPr>
          <a:xfrm>
            <a:off x="2849245" y="594995"/>
            <a:ext cx="6493510" cy="521970"/>
          </a:xfrm>
          <a:prstGeom prst="rect">
            <a:avLst/>
          </a:prstGeom>
          <a:noFill/>
        </p:spPr>
        <p:txBody>
          <a:bodyPr wrap="square" rtlCol="0" anchor="t">
            <a:spAutoFit/>
          </a:bodyPr>
          <a:p>
            <a:pPr algn="l">
              <a:buClrTx/>
              <a:buSzTx/>
              <a:buFontTx/>
            </a:pPr>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sym typeface="+mn-ea"/>
              </a:rPr>
              <a:t>Efficient proximity labeling with TurboID</a:t>
            </a:r>
            <a:endPar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sym typeface="+mn-ea"/>
            </a:endParaRPr>
          </a:p>
        </p:txBody>
      </p:sp>
      <p:grpSp>
        <p:nvGrpSpPr>
          <p:cNvPr id="3" name="组合 2"/>
          <p:cNvGrpSpPr/>
          <p:nvPr/>
        </p:nvGrpSpPr>
        <p:grpSpPr>
          <a:xfrm>
            <a:off x="-102870" y="0"/>
            <a:ext cx="2229485" cy="384452"/>
            <a:chOff x="-162" y="492"/>
            <a:chExt cx="3948" cy="1075"/>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Development</a:t>
              </a:r>
              <a:endParaRPr lang="en-US" altLang="zh-CN">
                <a:solidFill>
                  <a:schemeClr val="bg1"/>
                </a:solidFill>
                <a:latin typeface="Times New Roman" panose="02020503050405090304" charset="0"/>
                <a:cs typeface="Times New Roman" panose="02020503050405090304" charset="0"/>
              </a:endParaRPr>
            </a:p>
          </p:txBody>
        </p:sp>
      </p:grpSp>
      <p:sp>
        <p:nvSpPr>
          <p:cNvPr id="8" name="Text Box 7"/>
          <p:cNvSpPr txBox="1"/>
          <p:nvPr/>
        </p:nvSpPr>
        <p:spPr>
          <a:xfrm>
            <a:off x="0" y="6560185"/>
            <a:ext cx="4064000" cy="306705"/>
          </a:xfrm>
          <a:prstGeom prst="rect">
            <a:avLst/>
          </a:prstGeom>
          <a:noFill/>
        </p:spPr>
        <p:txBody>
          <a:bodyPr wrap="square" rtlCol="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Branon et al. Nat Biotechnol 2018</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ounded Rectangle 6"/>
          <p:cNvSpPr/>
          <p:nvPr/>
        </p:nvSpPr>
        <p:spPr>
          <a:xfrm>
            <a:off x="7386955" y="4261485"/>
            <a:ext cx="4208780" cy="3259455"/>
          </a:xfrm>
          <a:prstGeom prst="round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3" name="图片 2" descr="41587_2018_BFnbt4201_Fig1_HTML"/>
          <p:cNvPicPr>
            <a:picLocks noChangeAspect="1"/>
          </p:cNvPicPr>
          <p:nvPr/>
        </p:nvPicPr>
        <p:blipFill>
          <a:blip r:embed="rId1"/>
          <a:srcRect l="33863" t="15583" b="54935"/>
          <a:stretch>
            <a:fillRect/>
          </a:stretch>
        </p:blipFill>
        <p:spPr>
          <a:xfrm>
            <a:off x="386715" y="3015615"/>
            <a:ext cx="6610985" cy="3260090"/>
          </a:xfrm>
          <a:prstGeom prst="rect">
            <a:avLst/>
          </a:prstGeom>
        </p:spPr>
      </p:pic>
      <p:sp>
        <p:nvSpPr>
          <p:cNvPr id="5" name="Text Box 4"/>
          <p:cNvSpPr txBox="1"/>
          <p:nvPr/>
        </p:nvSpPr>
        <p:spPr>
          <a:xfrm>
            <a:off x="7531735" y="4645660"/>
            <a:ext cx="4064000" cy="2245360"/>
          </a:xfrm>
          <a:prstGeom prst="rect">
            <a:avLst/>
          </a:prstGeom>
          <a:noFill/>
        </p:spPr>
        <p:txBody>
          <a:bodyPr wrap="square" rtlCol="0">
            <a:spAutoFit/>
          </a:bodyPr>
          <a:p>
            <a:r>
              <a:rPr lang="en-US" altLang="zh-CN" sz="2000">
                <a:latin typeface="Times New Roman Regular" panose="02020503050405090304" charset="0"/>
                <a:cs typeface="Times New Roman Regular" panose="02020503050405090304" charset="0"/>
              </a:rPr>
              <a:t>This engineering efforts yielded two promiscuous ligases: 35 kD TurboID, with 15 mutations relative to wild-type BirA; and 28 kD miniTurbo, with the N-terminal domain deleted and 13 mutations relative to wild-type BirA</a:t>
            </a:r>
            <a:endParaRPr lang="en-US" altLang="zh-CN" sz="2000">
              <a:latin typeface="Times New Roman Regular" panose="02020503050405090304" charset="0"/>
              <a:cs typeface="Times New Roman Regular" panose="02020503050405090304" charset="0"/>
            </a:endParaRPr>
          </a:p>
        </p:txBody>
      </p:sp>
      <p:sp>
        <p:nvSpPr>
          <p:cNvPr id="8" name="Text Box 7"/>
          <p:cNvSpPr txBox="1"/>
          <p:nvPr/>
        </p:nvSpPr>
        <p:spPr>
          <a:xfrm>
            <a:off x="0" y="6560185"/>
            <a:ext cx="4064000" cy="306705"/>
          </a:xfrm>
          <a:prstGeom prst="rect">
            <a:avLst/>
          </a:prstGeom>
          <a:noFill/>
        </p:spPr>
        <p:txBody>
          <a:bodyPr wrap="square" rtlCol="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Branon et al. Nat Biotechnol 2018</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
        <p:nvSpPr>
          <p:cNvPr id="10" name="Text Box 9"/>
          <p:cNvSpPr txBox="1"/>
          <p:nvPr/>
        </p:nvSpPr>
        <p:spPr>
          <a:xfrm>
            <a:off x="2126615" y="2531110"/>
            <a:ext cx="7227570" cy="337185"/>
          </a:xfrm>
          <a:prstGeom prst="rect">
            <a:avLst/>
          </a:prstGeom>
          <a:noFill/>
        </p:spPr>
        <p:txBody>
          <a:bodyPr wrap="square" rtlCol="0">
            <a:spAutoFit/>
          </a:bodyPr>
          <a:p>
            <a:r>
              <a:rPr lang="en-US" altLang="en-US" sz="1600">
                <a:latin typeface="Times New Roman Regular" panose="02020503050405090304" charset="0"/>
                <a:cs typeface="Times New Roman Regular" panose="02020503050405090304" charset="0"/>
              </a:rPr>
              <a:t>Directed Evolution of TurboID Enhances Proximity Labeling Efficiency and Kinetics</a:t>
            </a:r>
            <a:endParaRPr lang="en-US" altLang="en-US" sz="1600">
              <a:latin typeface="Times New Roman Regular" panose="02020503050405090304" charset="0"/>
              <a:cs typeface="Times New Roman Regular" panose="02020503050405090304" charset="0"/>
            </a:endParaRPr>
          </a:p>
        </p:txBody>
      </p:sp>
      <p:grpSp>
        <p:nvGrpSpPr>
          <p:cNvPr id="2" name="组合 1"/>
          <p:cNvGrpSpPr/>
          <p:nvPr/>
        </p:nvGrpSpPr>
        <p:grpSpPr>
          <a:xfrm>
            <a:off x="-102870" y="0"/>
            <a:ext cx="2229485" cy="384452"/>
            <a:chOff x="-162" y="492"/>
            <a:chExt cx="3948" cy="1075"/>
          </a:xfrm>
        </p:grpSpPr>
        <p:sp>
          <p:nvSpPr>
            <p:cNvPr id="13"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4"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Development</a:t>
              </a:r>
              <a:endParaRPr lang="en-US" altLang="zh-CN">
                <a:solidFill>
                  <a:schemeClr val="bg1"/>
                </a:solidFill>
                <a:latin typeface="Times New Roman" panose="02020503050405090304" charset="0"/>
                <a:cs typeface="Times New Roman" panose="02020503050405090304" charset="0"/>
              </a:endParaRPr>
            </a:p>
          </p:txBody>
        </p:sp>
      </p:grpSp>
      <p:pic>
        <p:nvPicPr>
          <p:cNvPr id="6" name="图片 5" descr="41587_2018_BFnbt4201_Fig1_HTML"/>
          <p:cNvPicPr>
            <a:picLocks noChangeAspect="1"/>
          </p:cNvPicPr>
          <p:nvPr/>
        </p:nvPicPr>
        <p:blipFill>
          <a:blip r:embed="rId2"/>
          <a:srcRect l="-506" t="-584" r="102" b="83917"/>
          <a:stretch>
            <a:fillRect/>
          </a:stretch>
        </p:blipFill>
        <p:spPr>
          <a:xfrm>
            <a:off x="1504315" y="844550"/>
            <a:ext cx="9183370" cy="1686560"/>
          </a:xfrm>
          <a:prstGeom prst="rect">
            <a:avLst/>
          </a:prstGeom>
        </p:spPr>
      </p:pic>
      <p:sp>
        <p:nvSpPr>
          <p:cNvPr id="4" name="文本框 3"/>
          <p:cNvSpPr txBox="1"/>
          <p:nvPr/>
        </p:nvSpPr>
        <p:spPr>
          <a:xfrm>
            <a:off x="2849245" y="594995"/>
            <a:ext cx="6493510" cy="521970"/>
          </a:xfrm>
          <a:prstGeom prst="rect">
            <a:avLst/>
          </a:prstGeom>
          <a:noFill/>
        </p:spPr>
        <p:txBody>
          <a:bodyPr wrap="square" rtlCol="0" anchor="t">
            <a:spAutoFit/>
          </a:bodyPr>
          <a:p>
            <a:pPr algn="l">
              <a:buClrTx/>
              <a:buSzTx/>
              <a:buFontTx/>
            </a:pPr>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sym typeface="+mn-ea"/>
              </a:rPr>
              <a:t>Efficient proximity labeling with TurboID</a:t>
            </a:r>
            <a:endPar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635" y="4218305"/>
            <a:ext cx="12193270" cy="33032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a:solidFill>
                  <a:schemeClr val="tx1"/>
                </a:solidFill>
                <a:latin typeface="Times New Roman Regular" panose="02020503050405090304" charset="0"/>
                <a:cs typeface="Times New Roman Regular" panose="02020503050405090304" charset="0"/>
              </a:rPr>
              <a:t>Through directed evolution</a:t>
            </a:r>
            <a:r>
              <a:rPr lang="en-US" altLang="en-US" sz="2000">
                <a:solidFill>
                  <a:schemeClr val="tx1"/>
                </a:solidFill>
                <a:latin typeface="Times New Roman Regular" panose="02020503050405090304" charset="0"/>
                <a:cs typeface="Times New Roman Regular" panose="02020503050405090304" charset="0"/>
              </a:rPr>
              <a:t>, TurboID and miniTurbo dramatically compress this timescale, allowing labeling to be completed in as little as 30 minutes.</a:t>
            </a:r>
            <a:endParaRPr lang="en-US" altLang="en-US" sz="2000">
              <a:solidFill>
                <a:schemeClr val="tx1"/>
              </a:solidFill>
              <a:latin typeface="Times New Roman Regular" panose="02020503050405090304" charset="0"/>
              <a:cs typeface="Times New Roman Regular" panose="02020503050405090304" charset="0"/>
            </a:endParaRPr>
          </a:p>
        </p:txBody>
      </p:sp>
      <p:grpSp>
        <p:nvGrpSpPr>
          <p:cNvPr id="3" name="组合 2"/>
          <p:cNvGrpSpPr/>
          <p:nvPr/>
        </p:nvGrpSpPr>
        <p:grpSpPr>
          <a:xfrm>
            <a:off x="-102870" y="0"/>
            <a:ext cx="2229485" cy="384452"/>
            <a:chOff x="-162" y="492"/>
            <a:chExt cx="3948" cy="1075"/>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Development</a:t>
              </a:r>
              <a:endParaRPr lang="en-US" altLang="zh-CN">
                <a:solidFill>
                  <a:schemeClr val="bg1"/>
                </a:solidFill>
                <a:latin typeface="Times New Roman" panose="02020503050405090304" charset="0"/>
                <a:cs typeface="Times New Roman" panose="02020503050405090304" charset="0"/>
              </a:endParaRPr>
            </a:p>
          </p:txBody>
        </p:sp>
      </p:grpSp>
      <p:sp>
        <p:nvSpPr>
          <p:cNvPr id="4" name="Text Box 3"/>
          <p:cNvSpPr txBox="1"/>
          <p:nvPr/>
        </p:nvSpPr>
        <p:spPr>
          <a:xfrm>
            <a:off x="3360420" y="223520"/>
            <a:ext cx="4064000" cy="368300"/>
          </a:xfrm>
          <a:prstGeom prst="rect">
            <a:avLst/>
          </a:prstGeom>
          <a:noFill/>
        </p:spPr>
        <p:txBody>
          <a:bodyPr wrap="square" rtlCol="0">
            <a:spAutoFit/>
          </a:bodyPr>
          <a:p>
            <a:endParaRPr lang="en-US"/>
          </a:p>
        </p:txBody>
      </p:sp>
      <p:pic>
        <p:nvPicPr>
          <p:cNvPr id="7" name="图片 6" descr="41587_2018_BFnbt4201_Fig1_HTML"/>
          <p:cNvPicPr>
            <a:picLocks noChangeAspect="1"/>
          </p:cNvPicPr>
          <p:nvPr/>
        </p:nvPicPr>
        <p:blipFill>
          <a:blip r:embed="rId1"/>
          <a:srcRect t="66667"/>
          <a:stretch>
            <a:fillRect/>
          </a:stretch>
        </p:blipFill>
        <p:spPr>
          <a:xfrm>
            <a:off x="839470" y="1070610"/>
            <a:ext cx="10513060" cy="3876675"/>
          </a:xfrm>
          <a:prstGeom prst="rect">
            <a:avLst/>
          </a:prstGeom>
        </p:spPr>
      </p:pic>
      <p:sp>
        <p:nvSpPr>
          <p:cNvPr id="9" name="Text Box 8"/>
          <p:cNvSpPr txBox="1"/>
          <p:nvPr/>
        </p:nvSpPr>
        <p:spPr>
          <a:xfrm>
            <a:off x="3004185" y="392430"/>
            <a:ext cx="7397750" cy="521970"/>
          </a:xfrm>
          <a:prstGeom prst="rect">
            <a:avLst/>
          </a:prstGeom>
          <a:noFill/>
        </p:spPr>
        <p:txBody>
          <a:bodyPr wrap="square" rtlCol="0">
            <a:spAutoFit/>
          </a:bodyPr>
          <a:p>
            <a:pPr algn="l">
              <a:buClrTx/>
              <a:buSzTx/>
              <a:buFontTx/>
            </a:pPr>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Directed Evolution of TurboID and</a:t>
            </a:r>
            <a:r>
              <a:rPr lang="en-US" altLang="en-US">
                <a:latin typeface="Times New Roman" panose="02020503050405090304" charset="0"/>
                <a:cs typeface="Times New Roman" panose="02020503050405090304" charset="0"/>
              </a:rPr>
              <a:t> </a:t>
            </a:r>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miniTurbo</a:t>
            </a:r>
            <a:endPar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endParaRPr>
          </a:p>
        </p:txBody>
      </p:sp>
      <p:sp>
        <p:nvSpPr>
          <p:cNvPr id="8" name="Text Box 7"/>
          <p:cNvSpPr txBox="1"/>
          <p:nvPr/>
        </p:nvSpPr>
        <p:spPr>
          <a:xfrm>
            <a:off x="0" y="7214870"/>
            <a:ext cx="4064000" cy="306705"/>
          </a:xfrm>
          <a:prstGeom prst="rect">
            <a:avLst/>
          </a:prstGeom>
          <a:noFill/>
        </p:spPr>
        <p:txBody>
          <a:bodyPr wrap="square" rtlCol="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Branon et al. Nat Biotechnol 2018</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1" descr="13578_2021_542_Fig1_HTML"/>
          <p:cNvPicPr>
            <a:picLocks noChangeAspect="1"/>
          </p:cNvPicPr>
          <p:nvPr/>
        </p:nvPicPr>
        <p:blipFill>
          <a:blip r:embed="rId1"/>
          <a:srcRect l="24106" t="2536" r="818" b="79828"/>
          <a:stretch>
            <a:fillRect/>
          </a:stretch>
        </p:blipFill>
        <p:spPr>
          <a:xfrm>
            <a:off x="2054225" y="1654175"/>
            <a:ext cx="8423275" cy="3000375"/>
          </a:xfrm>
          <a:prstGeom prst="rect">
            <a:avLst/>
          </a:prstGeom>
          <a:noFill/>
          <a:ln w="9525">
            <a:noFill/>
          </a:ln>
        </p:spPr>
      </p:pic>
      <p:sp>
        <p:nvSpPr>
          <p:cNvPr id="6145" name="标题 1"/>
          <p:cNvSpPr>
            <a:spLocks noGrp="1"/>
          </p:cNvSpPr>
          <p:nvPr/>
        </p:nvSpPr>
        <p:spPr>
          <a:xfrm>
            <a:off x="2770505" y="511175"/>
            <a:ext cx="7052945" cy="1143000"/>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苹方护眼艺术黑体" charset="-122"/>
                <a:ea typeface="苹方护眼艺术黑体" charset="-122"/>
                <a:cs typeface="+mj-cs"/>
              </a:defRPr>
            </a:lvl1pPr>
          </a:lstStyle>
          <a:p>
            <a:r>
              <a:rPr lang="en-US" altLang="zh-CN" sz="2800">
                <a:effectLst>
                  <a:outerShdw blurRad="38100" dist="38100" dir="2700000" algn="tl">
                    <a:srgbClr val="000000">
                      <a:alpha val="43137"/>
                    </a:srgbClr>
                  </a:outerShdw>
                </a:effectLst>
                <a:latin typeface="Times New Roman" panose="02020503050405090304" charset="0"/>
              </a:rPr>
              <a:t>APEX/APEX2: Mechanism &amp; Kinetics</a:t>
            </a:r>
            <a:endParaRPr lang="zh-CN" altLang="en-US" sz="2800">
              <a:effectLst>
                <a:outerShdw blurRad="38100" dist="38100" dir="2700000" algn="tl">
                  <a:srgbClr val="000000">
                    <a:alpha val="43137"/>
                  </a:srgbClr>
                </a:outerShdw>
              </a:effectLst>
              <a:latin typeface="Times New Roman" panose="02020503050405090304" charset="0"/>
            </a:endParaRPr>
          </a:p>
        </p:txBody>
      </p:sp>
      <p:grpSp>
        <p:nvGrpSpPr>
          <p:cNvPr id="4" name="组合 3"/>
          <p:cNvGrpSpPr/>
          <p:nvPr/>
        </p:nvGrpSpPr>
        <p:grpSpPr>
          <a:xfrm>
            <a:off x="-102870" y="0"/>
            <a:ext cx="2229485" cy="384452"/>
            <a:chOff x="-162" y="492"/>
            <a:chExt cx="3948" cy="1075"/>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Development</a:t>
              </a:r>
              <a:endParaRPr lang="en-US" altLang="zh-CN">
                <a:solidFill>
                  <a:schemeClr val="bg1"/>
                </a:solidFill>
                <a:latin typeface="Times New Roman" panose="02020503050405090304" charset="0"/>
                <a:cs typeface="Times New Roman" panose="02020503050405090304" charset="0"/>
              </a:endParaRPr>
            </a:p>
          </p:txBody>
        </p:sp>
      </p:grpSp>
      <p:sp>
        <p:nvSpPr>
          <p:cNvPr id="6147" name="文本框 4"/>
          <p:cNvSpPr txBox="1"/>
          <p:nvPr/>
        </p:nvSpPr>
        <p:spPr>
          <a:xfrm>
            <a:off x="2487295" y="4895850"/>
            <a:ext cx="7423150" cy="1198880"/>
          </a:xfrm>
          <a:prstGeom prst="rect">
            <a:avLst/>
          </a:prstGeom>
          <a:noFill/>
          <a:ln w="9525">
            <a:noFill/>
          </a:ln>
        </p:spPr>
        <p:txBody>
          <a:bodyPr wrap="square" anchor="t" anchorCtr="0">
            <a:spAutoFit/>
          </a:bodyPr>
          <a:p>
            <a:r>
              <a:rPr lang="en-US" altLang="zh-CN" sz="2400" b="1">
                <a:solidFill>
                  <a:srgbClr val="3C8C93"/>
                </a:solidFill>
                <a:latin typeface="Times New Roman" panose="02020503050405090304" charset="0"/>
                <a:ea typeface="宋体" panose="02010600030101010101" pitchFamily="2" charset="-122"/>
              </a:rPr>
              <a:t>Reaction Time</a:t>
            </a:r>
            <a:r>
              <a:rPr lang="en-US" altLang="zh-CN" sz="2400">
                <a:solidFill>
                  <a:srgbClr val="3C8C93"/>
                </a:solidFill>
                <a:latin typeface="Times New Roman" panose="02020503050405090304" charset="0"/>
                <a:ea typeface="宋体" panose="02010600030101010101" pitchFamily="2" charset="-122"/>
              </a:rPr>
              <a:t>: </a:t>
            </a:r>
            <a:r>
              <a:rPr lang="en-US" altLang="zh-CN" sz="2400">
                <a:latin typeface="Times New Roman" panose="02020503050405090304" charset="0"/>
                <a:ea typeface="宋体" panose="02010600030101010101" pitchFamily="2" charset="-122"/>
              </a:rPr>
              <a:t>&lt; 1 min (The "Flash" Labeling).</a:t>
            </a:r>
            <a:endParaRPr lang="en-US" altLang="zh-CN" sz="2400">
              <a:latin typeface="Times New Roman" panose="02020503050405090304" charset="0"/>
              <a:ea typeface="宋体" panose="02010600030101010101" pitchFamily="2" charset="-122"/>
            </a:endParaRPr>
          </a:p>
          <a:p>
            <a:r>
              <a:rPr lang="en-US" altLang="zh-CN" sz="2400" b="1">
                <a:solidFill>
                  <a:srgbClr val="3C8C93"/>
                </a:solidFill>
                <a:latin typeface="Times New Roman" panose="02020503050405090304" charset="0"/>
                <a:ea typeface="宋体" panose="02010600030101010101" pitchFamily="2" charset="-122"/>
              </a:rPr>
              <a:t>Radius</a:t>
            </a:r>
            <a:r>
              <a:rPr lang="en-US" altLang="zh-CN" sz="2400">
                <a:solidFill>
                  <a:srgbClr val="3C8C93"/>
                </a:solidFill>
                <a:latin typeface="Times New Roman" panose="02020503050405090304" charset="0"/>
                <a:ea typeface="宋体" panose="02010600030101010101" pitchFamily="2" charset="-122"/>
              </a:rPr>
              <a:t>:</a:t>
            </a:r>
            <a:r>
              <a:rPr lang="en-US" altLang="zh-CN" sz="2400">
                <a:latin typeface="Times New Roman" panose="02020503050405090304" charset="0"/>
                <a:ea typeface="宋体" panose="02010600030101010101" pitchFamily="2" charset="-122"/>
              </a:rPr>
              <a:t> &lt; 20 nm (High spatial resolution).</a:t>
            </a:r>
            <a:endParaRPr lang="en-US" altLang="zh-CN" sz="2400">
              <a:latin typeface="Times New Roman" panose="02020503050405090304" charset="0"/>
              <a:ea typeface="宋体" panose="02010600030101010101" pitchFamily="2" charset="-122"/>
            </a:endParaRPr>
          </a:p>
          <a:p>
            <a:r>
              <a:rPr lang="en-US" altLang="zh-CN" sz="2400" b="1">
                <a:solidFill>
                  <a:srgbClr val="3C8C93"/>
                </a:solidFill>
                <a:latin typeface="Times New Roman" panose="02020503050405090304" charset="0"/>
                <a:ea typeface="宋体" panose="02010600030101010101" pitchFamily="2" charset="-122"/>
              </a:rPr>
              <a:t>Output</a:t>
            </a:r>
            <a:r>
              <a:rPr lang="en-US" altLang="zh-CN" sz="2400">
                <a:solidFill>
                  <a:srgbClr val="3C8C93"/>
                </a:solidFill>
                <a:latin typeface="Times New Roman" panose="02020503050405090304" charset="0"/>
                <a:ea typeface="宋体" panose="02010600030101010101" pitchFamily="2" charset="-122"/>
              </a:rPr>
              <a:t>:</a:t>
            </a:r>
            <a:r>
              <a:rPr lang="en-US" altLang="zh-CN" sz="2400">
                <a:latin typeface="Times New Roman" panose="02020503050405090304" charset="0"/>
                <a:ea typeface="宋体" panose="02010600030101010101" pitchFamily="2" charset="-122"/>
              </a:rPr>
              <a:t> Biotinylated proteins + EM contrast (DAB).</a:t>
            </a:r>
            <a:endParaRPr lang="en-US" altLang="zh-CN" sz="2400">
              <a:latin typeface="Times New Roman" panose="02020503050405090304" charset="0"/>
              <a:ea typeface="宋体" panose="02010600030101010101" pitchFamily="2" charset="-122"/>
            </a:endParaRPr>
          </a:p>
        </p:txBody>
      </p:sp>
      <p:sp>
        <p:nvSpPr>
          <p:cNvPr id="6148" name="文本框 5"/>
          <p:cNvSpPr txBox="1"/>
          <p:nvPr/>
        </p:nvSpPr>
        <p:spPr>
          <a:xfrm>
            <a:off x="0" y="6336030"/>
            <a:ext cx="4572000" cy="521970"/>
          </a:xfrm>
          <a:prstGeom prst="rect">
            <a:avLst/>
          </a:prstGeom>
          <a:noFill/>
          <a:ln w="9525">
            <a:noFill/>
          </a:ln>
        </p:spPr>
        <p:txBody>
          <a:bodyPr wrap="square" anchor="t" anchorCtr="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Qin et al. (2021) Annu Rev Anal Chem</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Trinkle-Mulcahy (2019) Expert Rev Proteomics</a:t>
            </a:r>
            <a:endParaRPr lang="en-US" altLang="zh-CN" sz="1200">
              <a:latin typeface="Times New Roman" panose="02020503050405090304" charset="0"/>
              <a:ea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标题 1"/>
          <p:cNvSpPr>
            <a:spLocks noGrp="1"/>
          </p:cNvSpPr>
          <p:nvPr>
            <p:ph type="title"/>
          </p:nvPr>
        </p:nvSpPr>
        <p:spPr>
          <a:xfrm>
            <a:off x="2867660" y="107950"/>
            <a:ext cx="6631940" cy="1143000"/>
          </a:xfrm>
        </p:spPr>
        <p:txBody>
          <a:bodyPr anchor="ctr" anchorCtr="0"/>
          <a:p>
            <a:r>
              <a:rPr lang="en-US" altLang="zh-CN" sz="2800">
                <a:effectLst>
                  <a:outerShdw blurRad="38100" dist="38100" dir="2700000" algn="tl">
                    <a:srgbClr val="000000">
                      <a:alpha val="43137"/>
                    </a:srgbClr>
                  </a:outerShdw>
                </a:effectLst>
                <a:latin typeface="Times New Roman" panose="02020503050405090304" charset="0"/>
              </a:rPr>
              <a:t>The Proximity Labeling Trade-offs</a:t>
            </a:r>
            <a:endParaRPr lang="en-US" altLang="zh-CN" sz="2800">
              <a:effectLst>
                <a:outerShdw blurRad="38100" dist="38100" dir="2700000" algn="tl">
                  <a:srgbClr val="000000">
                    <a:alpha val="43137"/>
                  </a:srgbClr>
                </a:outerShdw>
              </a:effectLst>
              <a:latin typeface="Times New Roman" panose="02020503050405090304" charset="0"/>
            </a:endParaRPr>
          </a:p>
        </p:txBody>
      </p:sp>
      <p:sp>
        <p:nvSpPr>
          <p:cNvPr id="9218" name="文本框 5"/>
          <p:cNvSpPr txBox="1"/>
          <p:nvPr/>
        </p:nvSpPr>
        <p:spPr>
          <a:xfrm>
            <a:off x="0" y="6120765"/>
            <a:ext cx="5386705" cy="737235"/>
          </a:xfrm>
          <a:prstGeom prst="rect">
            <a:avLst/>
          </a:prstGeom>
          <a:noFill/>
          <a:ln w="9525">
            <a:noFill/>
          </a:ln>
        </p:spPr>
        <p:txBody>
          <a:bodyPr wrap="square" anchor="t" anchorCtr="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Wang, Gang et al. (2026)  Molecular &amp; cellular proteomics: MCP</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Roux, Kyle J et al. (2012) The Journal of cell biology</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endParaRPr>
          </a:p>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Hung, Victoria et al.(2014) Molecular cell</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endParaRPr>
          </a:p>
        </p:txBody>
      </p:sp>
      <p:graphicFrame>
        <p:nvGraphicFramePr>
          <p:cNvPr id="3" name="表格 2"/>
          <p:cNvGraphicFramePr/>
          <p:nvPr/>
        </p:nvGraphicFramePr>
        <p:xfrm>
          <a:off x="1835150" y="1250950"/>
          <a:ext cx="8696960" cy="4337685"/>
        </p:xfrm>
        <a:graphic>
          <a:graphicData uri="http://schemas.openxmlformats.org/drawingml/2006/table">
            <a:tbl>
              <a:tblPr/>
              <a:tblGrid>
                <a:gridCol w="1715770"/>
                <a:gridCol w="2734945"/>
                <a:gridCol w="2064385"/>
                <a:gridCol w="2181860"/>
              </a:tblGrid>
              <a:tr h="681355">
                <a:tc>
                  <a:txBody>
                    <a:bodyPr/>
                    <a:p>
                      <a:pPr marL="0" indent="0" algn="ctr">
                        <a:spcBef>
                          <a:spcPct val="0"/>
                        </a:spcBef>
                        <a:spcAft>
                          <a:spcPct val="0"/>
                        </a:spcAft>
                      </a:pPr>
                      <a:r>
                        <a:rPr lang="en-US" altLang="zh-CN" sz="1800" b="0" i="0">
                          <a:solidFill>
                            <a:srgbClr val="000000"/>
                          </a:solidFill>
                          <a:latin typeface="Times New Roman" panose="02020503050405090304"/>
                          <a:ea typeface="宋体" panose="02010600030101010101" pitchFamily="2" charset="-122"/>
                        </a:rPr>
                        <a:t>Methods</a:t>
                      </a:r>
                      <a:endParaRPr lang="en-US" altLang="zh-CN" sz="18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FFFFFF"/>
                    </a:solidFill>
                  </a:tcPr>
                </a:tc>
                <a:tc>
                  <a:txBody>
                    <a:bodyPr/>
                    <a:p>
                      <a:pPr marL="0" indent="0" algn="ctr" fontAlgn="b">
                        <a:spcBef>
                          <a:spcPct val="0"/>
                        </a:spcBef>
                        <a:spcAft>
                          <a:spcPct val="0"/>
                        </a:spcAft>
                      </a:pPr>
                      <a:r>
                        <a:rPr lang="en-US" altLang="zh-CN" sz="1800" b="0" i="0">
                          <a:solidFill>
                            <a:srgbClr val="000000"/>
                          </a:solidFill>
                          <a:latin typeface="Times New Roman" panose="02020503050405090304"/>
                          <a:ea typeface="Times New Roman" panose="02020503050405090304"/>
                        </a:rPr>
                        <a:t>Description</a:t>
                      </a:r>
                      <a:endParaRPr lang="en-US" altLang="zh-CN" sz="1800" b="0" i="0">
                        <a:solidFill>
                          <a:srgbClr val="000000"/>
                        </a:solidFill>
                        <a:latin typeface="Times New Roman" panose="02020503050405090304"/>
                        <a:ea typeface="Times New Roman" panose="02020503050405090304"/>
                      </a:endParaRPr>
                    </a:p>
                  </a:txBody>
                  <a:tcPr marL="68580" marR="68580" marT="0" marB="0" anchor="ctr" anchorCtr="0">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FFFFFF"/>
                    </a:solidFill>
                  </a:tcPr>
                </a:tc>
                <a:tc>
                  <a:txBody>
                    <a:bodyPr/>
                    <a:p>
                      <a:pPr marL="0" indent="0" algn="ctr" fontAlgn="b">
                        <a:spcBef>
                          <a:spcPct val="0"/>
                        </a:spcBef>
                        <a:spcAft>
                          <a:spcPct val="0"/>
                        </a:spcAft>
                      </a:pPr>
                      <a:r>
                        <a:rPr lang="en-US" altLang="zh-CN" sz="1800" b="0" i="0">
                          <a:solidFill>
                            <a:srgbClr val="000000"/>
                          </a:solidFill>
                          <a:latin typeface="Times New Roman" panose="02020503050405090304"/>
                          <a:ea typeface="宋体" panose="02010600030101010101" pitchFamily="2" charset="-122"/>
                        </a:rPr>
                        <a:t>Advantages</a:t>
                      </a:r>
                      <a:endParaRPr lang="en-US" altLang="zh-CN" sz="18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FFFFFF"/>
                    </a:solidFill>
                  </a:tcPr>
                </a:tc>
                <a:tc>
                  <a:txBody>
                    <a:bodyPr/>
                    <a:p>
                      <a:pPr marL="0" indent="0" algn="ctr" fontAlgn="b">
                        <a:spcBef>
                          <a:spcPct val="0"/>
                        </a:spcBef>
                        <a:spcAft>
                          <a:spcPct val="0"/>
                        </a:spcAft>
                      </a:pPr>
                      <a:r>
                        <a:rPr lang="en-US" altLang="zh-CN" sz="1800" b="0" i="0">
                          <a:solidFill>
                            <a:srgbClr val="000000"/>
                          </a:solidFill>
                          <a:latin typeface="Times New Roman" panose="02020503050405090304"/>
                          <a:ea typeface="宋体" panose="02010600030101010101" pitchFamily="2" charset="-122"/>
                        </a:rPr>
                        <a:t>Limi</a:t>
                      </a:r>
                      <a:r>
                        <a:rPr lang="en-US" altLang="zh-CN" sz="1800" b="0" i="0">
                          <a:solidFill>
                            <a:srgbClr val="000000"/>
                          </a:solidFill>
                          <a:latin typeface="Times New Roman" panose="02020503050405090304"/>
                          <a:ea typeface="Times New Roman" panose="02020503050405090304"/>
                        </a:rPr>
                        <a:t>t</a:t>
                      </a:r>
                      <a:r>
                        <a:rPr lang="en-US" altLang="zh-CN" sz="1800" b="0" i="0">
                          <a:solidFill>
                            <a:srgbClr val="000000"/>
                          </a:solidFill>
                          <a:latin typeface="Times New Roman" panose="02020503050405090304"/>
                          <a:ea typeface="宋体" panose="02010600030101010101" pitchFamily="2" charset="-122"/>
                        </a:rPr>
                        <a:t>ations</a:t>
                      </a:r>
                      <a:endParaRPr lang="en-US" altLang="zh-CN" sz="18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FFFFFF"/>
                    </a:solidFill>
                  </a:tcPr>
                </a:tc>
              </a:tr>
              <a:tr h="822960">
                <a:tc>
                  <a:txBody>
                    <a:bodyPr/>
                    <a:p>
                      <a:pPr marL="0" indent="0" algn="ctr" fontAlgn="b">
                        <a:spcBef>
                          <a:spcPct val="0"/>
                        </a:spcBef>
                        <a:spcAft>
                          <a:spcPct val="0"/>
                        </a:spcAft>
                      </a:pPr>
                      <a:endParaRPr lang="en-US" altLang="zh-CN" sz="1800" b="0" i="0">
                        <a:solidFill>
                          <a:srgbClr val="000000"/>
                        </a:solidFill>
                        <a:latin typeface="Times New Roman" panose="02020503050405090304"/>
                        <a:ea typeface="Times New Roman" panose="02020503050405090304"/>
                      </a:endParaRPr>
                    </a:p>
                    <a:p>
                      <a:pPr marL="0" indent="0" algn="ctr" fontAlgn="b">
                        <a:spcBef>
                          <a:spcPct val="0"/>
                        </a:spcBef>
                        <a:spcAft>
                          <a:spcPct val="0"/>
                        </a:spcAft>
                      </a:pPr>
                      <a:r>
                        <a:rPr lang="en-US" altLang="zh-CN" sz="1800" b="0" i="0">
                          <a:solidFill>
                            <a:srgbClr val="000000"/>
                          </a:solidFill>
                          <a:latin typeface="Times New Roman" panose="02020503050405090304"/>
                          <a:ea typeface="Times New Roman" panose="02020503050405090304"/>
                        </a:rPr>
                        <a:t>BioID</a:t>
                      </a:r>
                      <a:endParaRPr lang="en-US" altLang="zh-CN" sz="1800" b="0" i="0">
                        <a:solidFill>
                          <a:srgbClr val="000000"/>
                        </a:solidFill>
                        <a:latin typeface="Times New Roman" panose="02020503050405090304"/>
                        <a:ea typeface="Times New Roman" panose="02020503050405090304"/>
                      </a:endParaRPr>
                    </a:p>
                    <a:p>
                      <a:pPr marL="0" indent="0" algn="ctr" fontAlgn="b">
                        <a:spcBef>
                          <a:spcPct val="0"/>
                        </a:spcBef>
                        <a:spcAft>
                          <a:spcPct val="0"/>
                        </a:spcAft>
                      </a:pPr>
                      <a:r>
                        <a:rPr lang="en-US" altLang="zh-CN" sz="1800" b="0" i="0">
                          <a:solidFill>
                            <a:srgbClr val="000000"/>
                          </a:solidFill>
                          <a:latin typeface="Times New Roman" panose="02020503050405090304"/>
                          <a:ea typeface="宋体" panose="02010600030101010101" pitchFamily="2" charset="-122"/>
                        </a:rPr>
                        <a:t> </a:t>
                      </a:r>
                      <a:endParaRPr lang="en-US" altLang="zh-CN" sz="1800" b="0" i="0">
                        <a:solidFill>
                          <a:srgbClr val="000000"/>
                        </a:solidFill>
                        <a:latin typeface="Times New Roman" panose="02020503050405090304"/>
                        <a:ea typeface="宋体" panose="02010600030101010101" pitchFamily="2" charset="-122"/>
                      </a:endParaRPr>
                    </a:p>
                    <a:p>
                      <a:pPr marL="0" indent="0" algn="ctr" fontAlgn="b">
                        <a:spcBef>
                          <a:spcPct val="0"/>
                        </a:spcBef>
                        <a:spcAft>
                          <a:spcPct val="0"/>
                        </a:spcAft>
                      </a:pPr>
                      <a:r>
                        <a:rPr lang="en-US" altLang="zh-CN" sz="1800" b="0" i="0">
                          <a:solidFill>
                            <a:srgbClr val="000000"/>
                          </a:solidFill>
                          <a:latin typeface="Times New Roman" panose="02020503050405090304"/>
                          <a:ea typeface="宋体" panose="02010600030101010101" pitchFamily="2" charset="-122"/>
                        </a:rPr>
                        <a:t> </a:t>
                      </a:r>
                      <a:endParaRPr lang="en-US" altLang="zh-CN" sz="18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w="12700" cap="flat" cmpd="sng">
                      <a:solidFill>
                        <a:srgbClr val="000000"/>
                      </a:solidFill>
                      <a:prstDash val="solid"/>
                      <a:headEnd type="none" w="med" len="med"/>
                      <a:tailEnd type="none" w="med" len="med"/>
                    </a:lnT>
                    <a:lnB>
                      <a:noFill/>
                    </a:lnB>
                    <a:solidFill>
                      <a:srgbClr val="FFFFFF"/>
                    </a:solidFill>
                  </a:tcPr>
                </a:tc>
                <a:tc rowSpan="2">
                  <a:txBody>
                    <a:bodyPr/>
                    <a:p>
                      <a:pPr marL="0" indent="0" algn="ctr">
                        <a:spcBef>
                          <a:spcPct val="0"/>
                        </a:spcBef>
                        <a:spcAft>
                          <a:spcPct val="0"/>
                        </a:spcAft>
                      </a:pPr>
                      <a:r>
                        <a:rPr lang="en-US" altLang="zh-CN" sz="1600" i="0">
                          <a:solidFill>
                            <a:srgbClr val="2E2E2E"/>
                          </a:solidFill>
                          <a:latin typeface="Times New Roman" panose="02020503050405090304"/>
                          <a:ea typeface="sans-serif"/>
                        </a:rPr>
                        <a:t>Biotin ligase converts biotin to biotinyl-5′-AMP to react with lysine residue of nearby proteins</a:t>
                      </a:r>
                      <a:endParaRPr lang="en-US" altLang="zh-CN" sz="1600" i="0">
                        <a:solidFill>
                          <a:srgbClr val="2E2E2E"/>
                        </a:solidFill>
                        <a:latin typeface="Times New Roman" panose="02020503050405090304"/>
                        <a:ea typeface="sans-serif"/>
                      </a:endParaRPr>
                    </a:p>
                    <a:p>
                      <a:pPr marL="0" indent="0" algn="ctr">
                        <a:spcBef>
                          <a:spcPct val="0"/>
                        </a:spcBef>
                        <a:spcAft>
                          <a:spcPct val="0"/>
                        </a:spcAft>
                      </a:pPr>
                      <a:endParaRPr lang="en-US" altLang="zh-CN" sz="1600" i="0">
                        <a:solidFill>
                          <a:srgbClr val="2E2E2E"/>
                        </a:solidFill>
                        <a:latin typeface="Times New Roman" panose="02020503050405090304"/>
                        <a:ea typeface="sans-serif"/>
                      </a:endParaRPr>
                    </a:p>
                    <a:p>
                      <a:pPr marL="0" indent="0" algn="ctr">
                        <a:spcBef>
                          <a:spcPct val="0"/>
                        </a:spcBef>
                        <a:spcAft>
                          <a:spcPct val="0"/>
                        </a:spcAft>
                      </a:pPr>
                      <a:endParaRPr lang="en-US" altLang="zh-CN" sz="1600" i="0">
                        <a:solidFill>
                          <a:srgbClr val="2E2E2E"/>
                        </a:solidFill>
                        <a:latin typeface="Times New Roman" panose="02020503050405090304"/>
                        <a:ea typeface="sans-serif"/>
                      </a:endParaRPr>
                    </a:p>
                    <a:p>
                      <a:pPr marL="0" indent="0" algn="ctr">
                        <a:spcBef>
                          <a:spcPct val="0"/>
                        </a:spcBef>
                        <a:spcAft>
                          <a:spcPct val="0"/>
                        </a:spcAft>
                      </a:pPr>
                      <a:r>
                        <a:rPr lang="en-US" altLang="zh-CN" sz="1600" i="0">
                          <a:solidFill>
                            <a:srgbClr val="2E2E2E"/>
                          </a:solidFill>
                          <a:latin typeface="Times New Roman" panose="02020503050405090304"/>
                          <a:ea typeface="sans-serif"/>
                        </a:rPr>
                        <a:t> </a:t>
                      </a:r>
                      <a:endParaRPr lang="en-US" altLang="zh-CN" sz="1600" i="0">
                        <a:solidFill>
                          <a:srgbClr val="2E2E2E"/>
                        </a:solidFill>
                        <a:latin typeface="Times New Roman" panose="02020503050405090304"/>
                        <a:ea typeface="sans-serif"/>
                      </a:endParaRPr>
                    </a:p>
                  </a:txBody>
                  <a:tcPr marL="68580" marR="68580" marT="0" marB="0" anchor="b" anchorCtr="0">
                    <a:lnL>
                      <a:noFill/>
                    </a:lnL>
                    <a:lnR>
                      <a:noFill/>
                    </a:lnR>
                    <a:lnT w="12700" cap="flat" cmpd="sng">
                      <a:solidFill>
                        <a:srgbClr val="000000"/>
                      </a:solidFill>
                      <a:prstDash val="solid"/>
                      <a:headEnd type="none" w="med" len="med"/>
                      <a:tailEnd type="none" w="med" len="med"/>
                    </a:lnT>
                    <a:lnB>
                      <a:noFill/>
                    </a:lnB>
                    <a:solidFill>
                      <a:srgbClr val="FFFFFF"/>
                    </a:solidFill>
                  </a:tcPr>
                </a:tc>
                <a:tc>
                  <a:txBody>
                    <a:bodyPr/>
                    <a:p>
                      <a:pPr marL="0" indent="0" algn="ctr" fontAlgn="b">
                        <a:spcBef>
                          <a:spcPct val="0"/>
                        </a:spcBef>
                        <a:spcAft>
                          <a:spcPct val="0"/>
                        </a:spcAft>
                      </a:pPr>
                      <a:r>
                        <a:rPr lang="en-US" altLang="zh-CN" sz="1600" i="0">
                          <a:solidFill>
                            <a:srgbClr val="2E2E2E"/>
                          </a:solidFill>
                          <a:latin typeface="Times New Roman" panose="02020503050405090304"/>
                          <a:ea typeface="sans-serif"/>
                        </a:rPr>
                        <a:t>High spatial resolution,</a:t>
                      </a:r>
                      <a:endParaRPr lang="en-US" altLang="zh-CN" sz="1600" i="0">
                        <a:solidFill>
                          <a:srgbClr val="2E2E2E"/>
                        </a:solidFill>
                        <a:latin typeface="Times New Roman" panose="02020503050405090304"/>
                        <a:ea typeface="sans-serif"/>
                      </a:endParaRPr>
                    </a:p>
                    <a:p>
                      <a:pPr marL="0" indent="0" algn="ctr" fontAlgn="b">
                        <a:spcBef>
                          <a:spcPct val="0"/>
                        </a:spcBef>
                        <a:spcAft>
                          <a:spcPct val="0"/>
                        </a:spcAft>
                      </a:pPr>
                      <a:r>
                        <a:rPr lang="en-US" altLang="zh-CN" sz="1600" i="0">
                          <a:solidFill>
                            <a:srgbClr val="2E2E2E"/>
                          </a:solidFill>
                          <a:latin typeface="Times New Roman" panose="02020503050405090304"/>
                          <a:ea typeface="Times New Roman" panose="02020503050405090304"/>
                        </a:rPr>
                        <a:t>Non-toxic to vivo application</a:t>
                      </a:r>
                      <a:endParaRPr lang="en-US" altLang="zh-CN" sz="1600" b="0" i="0">
                        <a:solidFill>
                          <a:srgbClr val="2E2E2E"/>
                        </a:solidFill>
                        <a:latin typeface="Times New Roman" panose="02020503050405090304"/>
                        <a:ea typeface="Times New Roman" panose="02020503050405090304"/>
                      </a:endParaRPr>
                    </a:p>
                  </a:txBody>
                  <a:tcPr marL="68580" marR="68580" marT="0" marB="0" anchor="ctr" anchorCtr="0">
                    <a:lnL>
                      <a:noFill/>
                    </a:lnL>
                    <a:lnR>
                      <a:noFill/>
                    </a:lnR>
                    <a:lnT w="12700" cap="flat" cmpd="sng">
                      <a:solidFill>
                        <a:srgbClr val="000000"/>
                      </a:solidFill>
                      <a:prstDash val="solid"/>
                      <a:headEnd type="none" w="med" len="med"/>
                      <a:tailEnd type="none" w="med" len="med"/>
                    </a:lnT>
                    <a:lnB>
                      <a:noFill/>
                    </a:lnB>
                    <a:solidFill>
                      <a:srgbClr val="FFFFFF"/>
                    </a:solidFill>
                  </a:tcPr>
                </a:tc>
                <a:tc rowSpan="2">
                  <a:txBody>
                    <a:bodyPr/>
                    <a:p>
                      <a:pPr marL="0" indent="0" algn="ctr" fontAlgn="b">
                        <a:spcBef>
                          <a:spcPct val="0"/>
                        </a:spcBef>
                        <a:spcAft>
                          <a:spcPct val="0"/>
                        </a:spcAft>
                      </a:pPr>
                      <a:r>
                        <a:rPr lang="en-US" altLang="zh-CN" sz="1600" i="0">
                          <a:solidFill>
                            <a:srgbClr val="2E2E2E"/>
                          </a:solidFill>
                          <a:latin typeface="Times New Roman" panose="02020503050405090304"/>
                          <a:ea typeface="Times New Roman" panose="02020503050405090304"/>
                        </a:rPr>
                        <a:t>Low </a:t>
                      </a:r>
                      <a:r>
                        <a:rPr lang="en-US" altLang="zh-CN" sz="1600" i="0">
                          <a:solidFill>
                            <a:srgbClr val="2E2E2E"/>
                          </a:solidFill>
                          <a:latin typeface="Times New Roman" panose="02020503050405090304"/>
                          <a:ea typeface="sans-serif"/>
                        </a:rPr>
                        <a:t>temporal resolution</a:t>
                      </a:r>
                      <a:endParaRPr lang="en-US" altLang="zh-CN" sz="1600" i="0">
                        <a:solidFill>
                          <a:srgbClr val="2E2E2E"/>
                        </a:solidFill>
                        <a:latin typeface="Times New Roman" panose="02020503050405090304"/>
                        <a:ea typeface="sans-serif"/>
                      </a:endParaRPr>
                    </a:p>
                    <a:p>
                      <a:pPr marL="0" indent="0" algn="ctr" fontAlgn="b">
                        <a:spcBef>
                          <a:spcPct val="0"/>
                        </a:spcBef>
                        <a:spcAft>
                          <a:spcPct val="0"/>
                        </a:spcAft>
                      </a:pPr>
                      <a:r>
                        <a:rPr lang="en-US" altLang="zh-CN" sz="1600" b="0" i="0">
                          <a:solidFill>
                            <a:srgbClr val="000000"/>
                          </a:solidFill>
                          <a:latin typeface="Times New Roman" panose="02020503050405090304"/>
                          <a:ea typeface="宋体" panose="02010600030101010101" pitchFamily="2" charset="-122"/>
                        </a:rPr>
                        <a:t> </a:t>
                      </a:r>
                      <a:endParaRPr lang="en-US" altLang="zh-CN" sz="1600" b="0" i="0">
                        <a:solidFill>
                          <a:srgbClr val="000000"/>
                        </a:solidFill>
                        <a:latin typeface="Times New Roman" panose="02020503050405090304"/>
                        <a:ea typeface="宋体" panose="02010600030101010101" pitchFamily="2" charset="-122"/>
                      </a:endParaRPr>
                    </a:p>
                    <a:p>
                      <a:pPr marL="0" indent="0" algn="ctr">
                        <a:spcBef>
                          <a:spcPct val="0"/>
                        </a:spcBef>
                        <a:spcAft>
                          <a:spcPct val="0"/>
                        </a:spcAft>
                      </a:pPr>
                      <a:r>
                        <a:rPr lang="en-US" altLang="zh-CN" sz="1600" b="0" i="0">
                          <a:solidFill>
                            <a:srgbClr val="000000"/>
                          </a:solidFill>
                          <a:latin typeface="Times New Roman" panose="02020503050405090304"/>
                          <a:ea typeface="宋体" panose="02010600030101010101" pitchFamily="2" charset="-122"/>
                          <a:sym typeface="Arial" panose="020B0604020202090204" pitchFamily="34" charset="0"/>
                        </a:rPr>
                        <a:t>Small labeling range</a:t>
                      </a:r>
                      <a:endParaRPr lang="en-US" altLang="zh-CN" sz="1600" b="0" i="0">
                        <a:solidFill>
                          <a:srgbClr val="000000"/>
                        </a:solidFill>
                        <a:latin typeface="Times New Roman" panose="02020503050405090304"/>
                        <a:ea typeface="宋体" panose="02010600030101010101" pitchFamily="2" charset="-122"/>
                      </a:endParaRPr>
                    </a:p>
                    <a:p>
                      <a:pPr marL="0" indent="0" algn="ctr">
                        <a:spcBef>
                          <a:spcPct val="0"/>
                        </a:spcBef>
                        <a:spcAft>
                          <a:spcPct val="0"/>
                        </a:spcAft>
                      </a:pPr>
                      <a:r>
                        <a:rPr lang="en-US" altLang="zh-CN" sz="1600" b="0" i="0">
                          <a:solidFill>
                            <a:srgbClr val="000000"/>
                          </a:solidFill>
                          <a:latin typeface="Times New Roman" panose="02020503050405090304"/>
                          <a:ea typeface="宋体" panose="02010600030101010101" pitchFamily="2" charset="-122"/>
                          <a:sym typeface="Arial" panose="020B0604020202090204" pitchFamily="34" charset="0"/>
                        </a:rPr>
                        <a:t> (around 10 nm)</a:t>
                      </a:r>
                      <a:endParaRPr lang="en-US" altLang="zh-CN" sz="1600" b="0" i="0">
                        <a:solidFill>
                          <a:srgbClr val="000000"/>
                        </a:solidFill>
                        <a:latin typeface="Times New Roman" panose="02020503050405090304"/>
                        <a:ea typeface="宋体" panose="02010600030101010101" pitchFamily="2" charset="-122"/>
                      </a:endParaRPr>
                    </a:p>
                    <a:p>
                      <a:pPr marL="0" indent="0" algn="ctr">
                        <a:spcBef>
                          <a:spcPct val="0"/>
                        </a:spcBef>
                        <a:spcAft>
                          <a:spcPct val="0"/>
                        </a:spcAft>
                      </a:pPr>
                      <a:endParaRPr lang="en-US" altLang="zh-CN" sz="1600" b="0" i="0">
                        <a:solidFill>
                          <a:srgbClr val="000000"/>
                        </a:solidFill>
                        <a:latin typeface="Times New Roman" panose="02020503050405090304"/>
                        <a:ea typeface="宋体" panose="02010600030101010101" pitchFamily="2" charset="-122"/>
                      </a:endParaRPr>
                    </a:p>
                    <a:p>
                      <a:pPr marL="0" indent="0" algn="ctr">
                        <a:spcBef>
                          <a:spcPct val="0"/>
                        </a:spcBef>
                        <a:spcAft>
                          <a:spcPct val="0"/>
                        </a:spcAft>
                      </a:pPr>
                      <a:r>
                        <a:rPr lang="en-US" altLang="zh-CN" sz="1600" b="0" i="0">
                          <a:solidFill>
                            <a:srgbClr val="000000"/>
                          </a:solidFill>
                          <a:latin typeface="Times New Roman" panose="02020503050405090304"/>
                          <a:ea typeface="宋体" panose="02010600030101010101" pitchFamily="2" charset="-122"/>
                        </a:rPr>
                        <a:t> </a:t>
                      </a:r>
                      <a:endParaRPr lang="en-US" altLang="zh-CN" sz="16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w="12700" cap="flat" cmpd="sng">
                      <a:solidFill>
                        <a:srgbClr val="000000"/>
                      </a:solidFill>
                      <a:prstDash val="solid"/>
                      <a:headEnd type="none" w="med" len="med"/>
                      <a:tailEnd type="none" w="med" len="med"/>
                    </a:lnT>
                    <a:lnB>
                      <a:noFill/>
                    </a:lnB>
                    <a:solidFill>
                      <a:srgbClr val="FFFFFF"/>
                    </a:solidFill>
                  </a:tcPr>
                </a:tc>
              </a:tr>
              <a:tr h="975360">
                <a:tc>
                  <a:txBody>
                    <a:bodyPr/>
                    <a:p>
                      <a:pPr marL="0" indent="0" algn="ctr" fontAlgn="b">
                        <a:spcBef>
                          <a:spcPct val="0"/>
                        </a:spcBef>
                        <a:spcAft>
                          <a:spcPct val="0"/>
                        </a:spcAft>
                      </a:pPr>
                      <a:r>
                        <a:rPr lang="en-US" altLang="zh-CN" sz="1800" b="0" i="0">
                          <a:solidFill>
                            <a:srgbClr val="000000"/>
                          </a:solidFill>
                          <a:latin typeface="Times New Roman" panose="02020503050405090304"/>
                          <a:ea typeface="Times New Roman" panose="02020503050405090304"/>
                        </a:rPr>
                        <a:t>TurboID</a:t>
                      </a:r>
                      <a:endParaRPr lang="en-US" altLang="zh-CN" sz="1800" b="0" i="0">
                        <a:solidFill>
                          <a:srgbClr val="000000"/>
                        </a:solidFill>
                        <a:latin typeface="Times New Roman" panose="02020503050405090304"/>
                        <a:ea typeface="Times New Roman" panose="02020503050405090304"/>
                      </a:endParaRPr>
                    </a:p>
                    <a:p>
                      <a:pPr marL="0" indent="0" algn="ctr" fontAlgn="b">
                        <a:spcBef>
                          <a:spcPct val="0"/>
                        </a:spcBef>
                        <a:spcAft>
                          <a:spcPct val="0"/>
                        </a:spcAft>
                      </a:pPr>
                      <a:r>
                        <a:rPr lang="en-US" altLang="zh-CN" sz="1800" b="0" i="0">
                          <a:solidFill>
                            <a:srgbClr val="000000"/>
                          </a:solidFill>
                          <a:latin typeface="Times New Roman" panose="02020503050405090304"/>
                          <a:ea typeface="宋体" panose="02010600030101010101" pitchFamily="2" charset="-122"/>
                        </a:rPr>
                        <a:t> </a:t>
                      </a:r>
                      <a:endParaRPr lang="en-US" altLang="zh-CN" sz="1800" b="0" i="0">
                        <a:solidFill>
                          <a:srgbClr val="000000"/>
                        </a:solidFill>
                        <a:latin typeface="Times New Roman" panose="02020503050405090304"/>
                        <a:ea typeface="宋体" panose="02010600030101010101" pitchFamily="2" charset="-122"/>
                      </a:endParaRPr>
                    </a:p>
                    <a:p>
                      <a:pPr marL="0" indent="0" algn="ctr" fontAlgn="b">
                        <a:spcBef>
                          <a:spcPct val="0"/>
                        </a:spcBef>
                        <a:spcAft>
                          <a:spcPct val="0"/>
                        </a:spcAft>
                      </a:pPr>
                      <a:r>
                        <a:rPr lang="en-US" altLang="zh-CN" sz="1800" b="0" i="0">
                          <a:solidFill>
                            <a:srgbClr val="000000"/>
                          </a:solidFill>
                          <a:latin typeface="Times New Roman" panose="02020503050405090304"/>
                          <a:ea typeface="宋体" panose="02010600030101010101" pitchFamily="2" charset="-122"/>
                        </a:rPr>
                        <a:t> </a:t>
                      </a:r>
                      <a:endParaRPr lang="en-US" altLang="zh-CN" sz="18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a:noFill/>
                    </a:lnT>
                    <a:lnB>
                      <a:noFill/>
                    </a:lnB>
                    <a:solidFill>
                      <a:srgbClr val="FFFFFF"/>
                    </a:solidFill>
                  </a:tcPr>
                </a:tc>
                <a:tc vMerge="1">
                  <a:tcPr>
                    <a:lnL>
                      <a:noFill/>
                    </a:lnL>
                    <a:lnR>
                      <a:noFill/>
                    </a:lnR>
                    <a:lnB>
                      <a:noFill/>
                    </a:lnB>
                  </a:tcPr>
                </a:tc>
                <a:tc>
                  <a:txBody>
                    <a:bodyPr/>
                    <a:p>
                      <a:pPr marL="0" indent="0" algn="ctr">
                        <a:spcBef>
                          <a:spcPct val="0"/>
                        </a:spcBef>
                        <a:spcAft>
                          <a:spcPct val="0"/>
                        </a:spcAft>
                      </a:pPr>
                      <a:endParaRPr lang="en-US" altLang="zh-CN" sz="1600" i="0">
                        <a:solidFill>
                          <a:srgbClr val="2E2E2E"/>
                        </a:solidFill>
                        <a:latin typeface="Times New Roman" panose="02020503050405090304"/>
                        <a:ea typeface="sans-serif"/>
                      </a:endParaRPr>
                    </a:p>
                    <a:p>
                      <a:pPr marL="0" indent="0" algn="ctr">
                        <a:spcBef>
                          <a:spcPct val="0"/>
                        </a:spcBef>
                        <a:spcAft>
                          <a:spcPct val="0"/>
                        </a:spcAft>
                      </a:pPr>
                      <a:r>
                        <a:rPr lang="en-US" altLang="zh-CN" sz="1600" i="0">
                          <a:solidFill>
                            <a:srgbClr val="2E2E2E"/>
                          </a:solidFill>
                          <a:latin typeface="Times New Roman" panose="02020503050405090304"/>
                          <a:ea typeface="sans-serif"/>
                        </a:rPr>
                        <a:t>High</a:t>
                      </a:r>
                      <a:r>
                        <a:rPr lang="en-US" altLang="zh-CN" sz="1600" i="0">
                          <a:solidFill>
                            <a:srgbClr val="2E2E2E"/>
                          </a:solidFill>
                          <a:latin typeface="Times New Roman" panose="02020503050405090304"/>
                          <a:ea typeface="Times New Roman" panose="02020503050405090304"/>
                        </a:rPr>
                        <a:t> </a:t>
                      </a:r>
                      <a:r>
                        <a:rPr lang="en-US" altLang="zh-CN" sz="1600" i="0">
                          <a:solidFill>
                            <a:srgbClr val="2E2E2E"/>
                          </a:solidFill>
                          <a:latin typeface="Times New Roman" panose="02020503050405090304"/>
                          <a:ea typeface="sans-serif"/>
                        </a:rPr>
                        <a:t>temporal resolution</a:t>
                      </a:r>
                      <a:r>
                        <a:rPr lang="en-US" altLang="zh-CN" sz="1600" i="0">
                          <a:solidFill>
                            <a:srgbClr val="2E2E2E"/>
                          </a:solidFill>
                          <a:latin typeface="Times New Roman" panose="02020503050405090304"/>
                          <a:ea typeface="Times New Roman" panose="02020503050405090304"/>
                        </a:rPr>
                        <a:t> (compared with BioID)</a:t>
                      </a:r>
                      <a:endParaRPr lang="en-US" altLang="zh-CN" sz="1600" i="0">
                        <a:solidFill>
                          <a:srgbClr val="2E2E2E"/>
                        </a:solidFill>
                        <a:latin typeface="Times New Roman" panose="02020503050405090304"/>
                        <a:ea typeface="Times New Roman" panose="02020503050405090304"/>
                      </a:endParaRPr>
                    </a:p>
                    <a:p>
                      <a:pPr marL="0" indent="0" algn="ctr">
                        <a:spcBef>
                          <a:spcPct val="0"/>
                        </a:spcBef>
                        <a:spcAft>
                          <a:spcPct val="0"/>
                        </a:spcAft>
                      </a:pPr>
                      <a:endParaRPr lang="en-US" altLang="zh-CN" sz="1600" i="0">
                        <a:solidFill>
                          <a:srgbClr val="2E2E2E"/>
                        </a:solidFill>
                        <a:latin typeface="Times New Roman" panose="02020503050405090304"/>
                        <a:ea typeface="Times New Roman" panose="02020503050405090304"/>
                      </a:endParaRPr>
                    </a:p>
                  </a:txBody>
                  <a:tcPr marL="68580" marR="68580" marT="0" marB="0" anchor="ctr" anchorCtr="0">
                    <a:lnL>
                      <a:noFill/>
                    </a:lnL>
                    <a:lnR>
                      <a:noFill/>
                    </a:lnR>
                    <a:lnT>
                      <a:noFill/>
                    </a:lnT>
                    <a:lnB>
                      <a:noFill/>
                    </a:lnB>
                    <a:solidFill>
                      <a:srgbClr val="FFFFFF"/>
                    </a:solidFill>
                  </a:tcPr>
                </a:tc>
                <a:tc vMerge="1">
                  <a:tcPr marL="68580" marR="68580" marT="0" marB="0" anchor="b" anchorCtr="0">
                    <a:lnL>
                      <a:noFill/>
                    </a:lnL>
                    <a:lnR>
                      <a:noFill/>
                    </a:lnR>
                    <a:lnT>
                      <a:noFill/>
                    </a:lnT>
                    <a:lnB>
                      <a:noFill/>
                    </a:lnB>
                    <a:solidFill>
                      <a:srgbClr val="FFFFFF"/>
                    </a:solidFill>
                  </a:tcPr>
                </a:tc>
              </a:tr>
              <a:tr h="975360">
                <a:tc>
                  <a:txBody>
                    <a:bodyPr/>
                    <a:p>
                      <a:pPr marL="0" indent="0" algn="ctr" fontAlgn="b">
                        <a:spcBef>
                          <a:spcPct val="0"/>
                        </a:spcBef>
                        <a:spcAft>
                          <a:spcPct val="0"/>
                        </a:spcAft>
                      </a:pPr>
                      <a:r>
                        <a:rPr lang="en-US" altLang="zh-CN" sz="1800" b="0" i="0">
                          <a:solidFill>
                            <a:srgbClr val="000000"/>
                          </a:solidFill>
                          <a:latin typeface="Times New Roman" panose="02020503050405090304"/>
                          <a:ea typeface="Times New Roman" panose="02020503050405090304"/>
                        </a:rPr>
                        <a:t>APEX</a:t>
                      </a:r>
                      <a:endParaRPr lang="en-US" altLang="zh-CN" sz="1800" b="0" i="0">
                        <a:solidFill>
                          <a:srgbClr val="000000"/>
                        </a:solidFill>
                        <a:latin typeface="Times New Roman" panose="02020503050405090304"/>
                        <a:ea typeface="Times New Roman" panose="02020503050405090304"/>
                      </a:endParaRPr>
                    </a:p>
                    <a:p>
                      <a:pPr marL="0" indent="0" algn="ctr" fontAlgn="b">
                        <a:spcBef>
                          <a:spcPct val="0"/>
                        </a:spcBef>
                        <a:spcAft>
                          <a:spcPct val="0"/>
                        </a:spcAft>
                      </a:pPr>
                      <a:endParaRPr lang="en-US" altLang="zh-CN" sz="1800" b="0" i="0">
                        <a:solidFill>
                          <a:srgbClr val="000000"/>
                        </a:solidFill>
                        <a:latin typeface="Times New Roman" panose="02020503050405090304"/>
                        <a:ea typeface="Times New Roman" panose="02020503050405090304"/>
                      </a:endParaRPr>
                    </a:p>
                    <a:p>
                      <a:pPr marL="0" indent="0" algn="ctr" fontAlgn="b">
                        <a:spcBef>
                          <a:spcPct val="0"/>
                        </a:spcBef>
                        <a:spcAft>
                          <a:spcPct val="0"/>
                        </a:spcAft>
                      </a:pPr>
                      <a:r>
                        <a:rPr lang="en-US" altLang="zh-CN" sz="1800" b="0" i="0">
                          <a:solidFill>
                            <a:srgbClr val="000000"/>
                          </a:solidFill>
                          <a:latin typeface="Times New Roman" panose="02020503050405090304"/>
                          <a:ea typeface="宋体" panose="02010600030101010101" pitchFamily="2" charset="-122"/>
                        </a:rPr>
                        <a:t> </a:t>
                      </a:r>
                      <a:endParaRPr lang="en-US" altLang="zh-CN" sz="18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a:noFill/>
                    </a:lnT>
                    <a:lnB>
                      <a:noFill/>
                    </a:lnB>
                    <a:solidFill>
                      <a:srgbClr val="FFFFFF"/>
                    </a:solidFill>
                  </a:tcPr>
                </a:tc>
                <a:tc>
                  <a:txBody>
                    <a:bodyPr/>
                    <a:p>
                      <a:pPr marL="0" indent="0" algn="ctr">
                        <a:spcBef>
                          <a:spcPct val="0"/>
                        </a:spcBef>
                        <a:spcAft>
                          <a:spcPct val="0"/>
                        </a:spcAft>
                      </a:pPr>
                      <a:r>
                        <a:rPr lang="en-US" altLang="zh-CN" sz="1600" i="0">
                          <a:solidFill>
                            <a:srgbClr val="2E2E2E"/>
                          </a:solidFill>
                          <a:latin typeface="Times New Roman" panose="02020503050405090304"/>
                          <a:ea typeface="sans-serif"/>
                        </a:rPr>
                        <a:t>Peroxidase generates highly reactive free radicals triggered by H2O2 to label proximal biomolecules in living cells</a:t>
                      </a:r>
                      <a:endParaRPr lang="en-US" altLang="zh-CN" sz="1600" i="0">
                        <a:solidFill>
                          <a:srgbClr val="2E2E2E"/>
                        </a:solidFill>
                        <a:latin typeface="Times New Roman" panose="02020503050405090304"/>
                        <a:ea typeface="sans-serif"/>
                      </a:endParaRPr>
                    </a:p>
                  </a:txBody>
                  <a:tcPr marL="68580" marR="68580" marT="0" marB="0" anchor="ctr" anchorCtr="0">
                    <a:lnL>
                      <a:noFill/>
                    </a:lnL>
                    <a:lnR>
                      <a:noFill/>
                    </a:lnR>
                    <a:lnT>
                      <a:noFill/>
                    </a:lnT>
                    <a:lnB>
                      <a:noFill/>
                    </a:lnB>
                    <a:solidFill>
                      <a:srgbClr val="FFFFFF"/>
                    </a:solidFill>
                  </a:tcPr>
                </a:tc>
                <a:tc>
                  <a:txBody>
                    <a:bodyPr/>
                    <a:p>
                      <a:pPr marL="0" indent="0" algn="ctr">
                        <a:spcBef>
                          <a:spcPct val="0"/>
                        </a:spcBef>
                        <a:spcAft>
                          <a:spcPct val="0"/>
                        </a:spcAft>
                      </a:pPr>
                      <a:r>
                        <a:rPr lang="en-US" altLang="zh-CN" sz="1600" i="0">
                          <a:solidFill>
                            <a:srgbClr val="2E2E2E"/>
                          </a:solidFill>
                          <a:latin typeface="Times New Roman" panose="02020503050405090304"/>
                          <a:ea typeface="sans-serif"/>
                        </a:rPr>
                        <a:t>High spatial and temporal resolution</a:t>
                      </a:r>
                      <a:r>
                        <a:rPr lang="en-US" altLang="zh-CN" sz="1600" i="0">
                          <a:solidFill>
                            <a:srgbClr val="2E2E2E"/>
                          </a:solidFill>
                          <a:latin typeface="Times New Roman" panose="02020503050405090304"/>
                          <a:ea typeface="Times New Roman" panose="02020503050405090304"/>
                        </a:rPr>
                        <a:t>, </a:t>
                      </a:r>
                      <a:r>
                        <a:rPr lang="en-US" altLang="zh-CN" sz="1600" i="0">
                          <a:solidFill>
                            <a:srgbClr val="2E2E2E"/>
                          </a:solidFill>
                          <a:latin typeface="Times New Roman" panose="02020503050405090304"/>
                          <a:ea typeface="sans-serif"/>
                        </a:rPr>
                        <a:t> versatility for protein</a:t>
                      </a:r>
                      <a:r>
                        <a:rPr lang="en-US" altLang="zh-CN" sz="1600" i="0">
                          <a:solidFill>
                            <a:srgbClr val="2E2E2E"/>
                          </a:solidFill>
                          <a:latin typeface="Times New Roman" panose="02020503050405090304"/>
                          <a:ea typeface="Times New Roman" panose="02020503050405090304"/>
                        </a:rPr>
                        <a:t> and </a:t>
                      </a:r>
                      <a:r>
                        <a:rPr lang="en-US" altLang="zh-CN" sz="1600" i="0">
                          <a:solidFill>
                            <a:srgbClr val="2E2E2E"/>
                          </a:solidFill>
                          <a:latin typeface="Times New Roman" panose="02020503050405090304"/>
                          <a:ea typeface="sans-serif"/>
                        </a:rPr>
                        <a:t>RNA</a:t>
                      </a:r>
                      <a:r>
                        <a:rPr lang="en-US" altLang="zh-CN" sz="1600" i="0">
                          <a:solidFill>
                            <a:srgbClr val="2E2E2E"/>
                          </a:solidFill>
                          <a:latin typeface="Times New Roman" panose="02020503050405090304"/>
                          <a:ea typeface="Times New Roman" panose="02020503050405090304"/>
                        </a:rPr>
                        <a:t> </a:t>
                      </a:r>
                      <a:r>
                        <a:rPr lang="en-US" altLang="zh-CN" sz="1600" i="0">
                          <a:solidFill>
                            <a:srgbClr val="2E2E2E"/>
                          </a:solidFill>
                          <a:latin typeface="Times New Roman" panose="02020503050405090304"/>
                          <a:ea typeface="sans-serif"/>
                        </a:rPr>
                        <a:t>labeling</a:t>
                      </a:r>
                      <a:endParaRPr lang="en-US" altLang="zh-CN" sz="1600" i="0">
                        <a:solidFill>
                          <a:srgbClr val="2E2E2E"/>
                        </a:solidFill>
                        <a:latin typeface="Times New Roman" panose="02020503050405090304"/>
                        <a:ea typeface="sans-serif"/>
                      </a:endParaRPr>
                    </a:p>
                  </a:txBody>
                  <a:tcPr marL="68580" marR="68580" marT="0" marB="0" anchor="ctr" anchorCtr="0">
                    <a:lnL>
                      <a:noFill/>
                    </a:lnL>
                    <a:lnR>
                      <a:noFill/>
                    </a:lnR>
                    <a:lnT>
                      <a:noFill/>
                    </a:lnT>
                    <a:lnB>
                      <a:noFill/>
                    </a:lnB>
                    <a:solidFill>
                      <a:srgbClr val="FFFFFF"/>
                    </a:solidFill>
                  </a:tcPr>
                </a:tc>
                <a:tc>
                  <a:txBody>
                    <a:bodyPr/>
                    <a:p>
                      <a:pPr marL="0" indent="0" algn="ctr">
                        <a:spcBef>
                          <a:spcPct val="0"/>
                        </a:spcBef>
                        <a:spcAft>
                          <a:spcPct val="0"/>
                        </a:spcAft>
                      </a:pPr>
                      <a:r>
                        <a:rPr lang="en-US" altLang="zh-CN" sz="1600" b="0" i="0">
                          <a:solidFill>
                            <a:srgbClr val="000000"/>
                          </a:solidFill>
                          <a:latin typeface="Times New Roman" panose="02020503050405090304"/>
                          <a:ea typeface="宋体" panose="02010600030101010101" pitchFamily="2" charset="-122"/>
                        </a:rPr>
                        <a:t>Limited in vivo application due to cytotoxicity of H</a:t>
                      </a:r>
                      <a:r>
                        <a:rPr lang="en-US" altLang="zh-CN" sz="1600" b="0" i="0" baseline="-25000">
                          <a:solidFill>
                            <a:srgbClr val="000000"/>
                          </a:solidFill>
                          <a:latin typeface="Times New Roman" panose="02020503050405090304"/>
                          <a:ea typeface="宋体" panose="02010600030101010101" pitchFamily="2" charset="-122"/>
                        </a:rPr>
                        <a:t>2</a:t>
                      </a:r>
                      <a:r>
                        <a:rPr lang="en-US" altLang="zh-CN" sz="1600" b="0" i="0">
                          <a:solidFill>
                            <a:srgbClr val="000000"/>
                          </a:solidFill>
                          <a:latin typeface="Times New Roman" panose="02020503050405090304"/>
                          <a:ea typeface="宋体" panose="02010600030101010101" pitchFamily="2" charset="-122"/>
                        </a:rPr>
                        <a:t>O</a:t>
                      </a:r>
                      <a:r>
                        <a:rPr lang="en-US" altLang="zh-CN" sz="1600" b="0" i="0" baseline="-25000">
                          <a:solidFill>
                            <a:srgbClr val="000000"/>
                          </a:solidFill>
                          <a:latin typeface="Times New Roman" panose="02020503050405090304"/>
                          <a:ea typeface="宋体" panose="02010600030101010101" pitchFamily="2" charset="-122"/>
                        </a:rPr>
                        <a:t>2</a:t>
                      </a:r>
                      <a:endParaRPr lang="en-US" altLang="zh-CN" sz="1600" b="0" i="0">
                        <a:solidFill>
                          <a:srgbClr val="000000"/>
                        </a:solidFill>
                        <a:latin typeface="Times New Roman" panose="02020503050405090304"/>
                        <a:ea typeface="宋体" panose="02010600030101010101" pitchFamily="2" charset="-122"/>
                      </a:endParaRPr>
                    </a:p>
                    <a:p>
                      <a:pPr marL="0" indent="0" algn="ctr">
                        <a:spcBef>
                          <a:spcPct val="0"/>
                        </a:spcBef>
                        <a:spcAft>
                          <a:spcPct val="0"/>
                        </a:spcAft>
                      </a:pPr>
                      <a:r>
                        <a:rPr lang="en-US" altLang="zh-CN" sz="1600" b="0" i="0">
                          <a:solidFill>
                            <a:srgbClr val="000000"/>
                          </a:solidFill>
                          <a:latin typeface="Times New Roman" panose="02020503050405090304"/>
                          <a:ea typeface="宋体" panose="02010600030101010101" pitchFamily="2" charset="-122"/>
                        </a:rPr>
                        <a:t> </a:t>
                      </a:r>
                      <a:endParaRPr lang="en-US" altLang="zh-CN" sz="16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a:noFill/>
                    </a:lnT>
                    <a:lnB>
                      <a:noFill/>
                    </a:lnB>
                    <a:solidFill>
                      <a:srgbClr val="FFFFFF"/>
                    </a:solidFill>
                  </a:tcPr>
                </a:tc>
              </a:tr>
              <a:tr h="608330">
                <a:tc>
                  <a:txBody>
                    <a:bodyPr/>
                    <a:p>
                      <a:pPr marL="0" indent="0" algn="ctr" fontAlgn="b">
                        <a:spcBef>
                          <a:spcPct val="0"/>
                        </a:spcBef>
                        <a:spcAft>
                          <a:spcPct val="0"/>
                        </a:spcAft>
                      </a:pPr>
                      <a:endParaRPr lang="en-US" altLang="zh-CN" sz="1800" b="0" i="0">
                        <a:solidFill>
                          <a:srgbClr val="000000"/>
                        </a:solidFill>
                        <a:latin typeface="Times New Roman" panose="02020503050405090304"/>
                        <a:ea typeface="Times New Roman" panose="02020503050405090304"/>
                      </a:endParaRPr>
                    </a:p>
                  </a:txBody>
                  <a:tcPr marL="68580" marR="68580" marT="0" marB="0" anchor="ctr" anchorCtr="0">
                    <a:lnL>
                      <a:noFill/>
                    </a:lnL>
                    <a:lnR>
                      <a:noFill/>
                    </a:lnR>
                    <a:lnT>
                      <a:noFill/>
                    </a:lnT>
                    <a:lnB w="19050" cap="flat" cmpd="sng">
                      <a:solidFill>
                        <a:srgbClr val="000000"/>
                      </a:solidFill>
                      <a:prstDash val="solid"/>
                      <a:headEnd type="none" w="med" len="med"/>
                      <a:tailEnd type="none" w="med" len="med"/>
                    </a:lnB>
                    <a:solidFill>
                      <a:srgbClr val="FFFFFF"/>
                    </a:solidFill>
                  </a:tcPr>
                </a:tc>
                <a:tc>
                  <a:txBody>
                    <a:bodyPr/>
                    <a:p>
                      <a:pPr marL="0" indent="0" algn="ctr">
                        <a:spcBef>
                          <a:spcPct val="0"/>
                        </a:spcBef>
                        <a:spcAft>
                          <a:spcPct val="0"/>
                        </a:spcAft>
                      </a:pPr>
                      <a:endParaRPr lang="en-US" altLang="zh-CN" sz="1600" i="0">
                        <a:solidFill>
                          <a:srgbClr val="2E2E2E"/>
                        </a:solidFill>
                        <a:latin typeface="Times New Roman" panose="02020503050405090304"/>
                        <a:ea typeface="sans-serif"/>
                      </a:endParaRPr>
                    </a:p>
                  </a:txBody>
                  <a:tcPr marL="68580" marR="68580" marT="0" marB="0" anchor="ctr" anchorCtr="0">
                    <a:lnL>
                      <a:noFill/>
                    </a:lnL>
                    <a:lnR>
                      <a:noFill/>
                    </a:lnR>
                    <a:lnT>
                      <a:noFill/>
                    </a:lnT>
                    <a:lnB w="19050" cap="flat" cmpd="sng">
                      <a:solidFill>
                        <a:srgbClr val="000000"/>
                      </a:solidFill>
                      <a:prstDash val="solid"/>
                      <a:headEnd type="none" w="med" len="med"/>
                      <a:tailEnd type="none" w="med" len="med"/>
                    </a:lnB>
                    <a:solidFill>
                      <a:srgbClr val="FFFFFF"/>
                    </a:solidFill>
                  </a:tcPr>
                </a:tc>
                <a:tc>
                  <a:txBody>
                    <a:bodyPr/>
                    <a:p>
                      <a:pPr marL="0" indent="0" algn="ctr">
                        <a:spcBef>
                          <a:spcPct val="0"/>
                        </a:spcBef>
                        <a:spcAft>
                          <a:spcPct val="0"/>
                        </a:spcAft>
                      </a:pPr>
                      <a:endParaRPr lang="en-US" altLang="zh-CN" sz="1600" i="0">
                        <a:solidFill>
                          <a:srgbClr val="2E2E2E"/>
                        </a:solidFill>
                        <a:latin typeface="Times New Roman" panose="02020503050405090304"/>
                        <a:ea typeface="sans-serif"/>
                      </a:endParaRPr>
                    </a:p>
                  </a:txBody>
                  <a:tcPr marL="68580" marR="68580" marT="0" marB="0" anchor="ctr" anchorCtr="0">
                    <a:lnL>
                      <a:noFill/>
                    </a:lnL>
                    <a:lnR>
                      <a:noFill/>
                    </a:lnR>
                    <a:lnT>
                      <a:noFill/>
                    </a:lnT>
                    <a:lnB w="19050" cap="flat" cmpd="sng">
                      <a:solidFill>
                        <a:srgbClr val="000000"/>
                      </a:solidFill>
                      <a:prstDash val="solid"/>
                      <a:headEnd type="none" w="med" len="med"/>
                      <a:tailEnd type="none" w="med" len="med"/>
                    </a:lnB>
                    <a:solidFill>
                      <a:srgbClr val="FFFFFF"/>
                    </a:solidFill>
                  </a:tcPr>
                </a:tc>
                <a:tc>
                  <a:txBody>
                    <a:bodyPr/>
                    <a:p>
                      <a:pPr marL="0" indent="0" algn="ctr">
                        <a:spcBef>
                          <a:spcPct val="0"/>
                        </a:spcBef>
                        <a:spcAft>
                          <a:spcPct val="0"/>
                        </a:spcAft>
                      </a:pPr>
                      <a:endParaRPr lang="en-US" altLang="zh-CN" sz="1600" b="0" i="0">
                        <a:solidFill>
                          <a:srgbClr val="000000"/>
                        </a:solidFill>
                        <a:latin typeface="Times New Roman" panose="02020503050405090304"/>
                        <a:ea typeface="宋体" panose="02010600030101010101" pitchFamily="2" charset="-122"/>
                      </a:endParaRPr>
                    </a:p>
                  </a:txBody>
                  <a:tcPr marL="68580" marR="68580" marT="0" marB="0" anchor="ctr" anchorCtr="0">
                    <a:lnL>
                      <a:noFill/>
                    </a:lnL>
                    <a:lnR>
                      <a:noFill/>
                    </a:lnR>
                    <a:lnT>
                      <a:noFill/>
                    </a:lnT>
                    <a:lnB w="19050" cap="flat" cmpd="sng">
                      <a:solidFill>
                        <a:srgbClr val="000000"/>
                      </a:solidFill>
                      <a:prstDash val="solid"/>
                      <a:headEnd type="none" w="med" len="med"/>
                      <a:tailEnd type="none" w="med" len="med"/>
                    </a:lnB>
                    <a:solidFill>
                      <a:srgbClr val="FFFFFF"/>
                    </a:solidFill>
                  </a:tcPr>
                </a:tc>
              </a:tr>
            </a:tbl>
          </a:graphicData>
        </a:graphic>
      </p:graphicFrame>
      <p:grpSp>
        <p:nvGrpSpPr>
          <p:cNvPr id="4" name="组合 3"/>
          <p:cNvGrpSpPr/>
          <p:nvPr/>
        </p:nvGrpSpPr>
        <p:grpSpPr>
          <a:xfrm>
            <a:off x="-102870" y="0"/>
            <a:ext cx="2229485" cy="384452"/>
            <a:chOff x="-162" y="492"/>
            <a:chExt cx="3948" cy="1075"/>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Development</a:t>
              </a:r>
              <a:endParaRPr lang="en-US" altLang="zh-CN">
                <a:solidFill>
                  <a:schemeClr val="bg1"/>
                </a:solidFill>
                <a:latin typeface="Times New Roman" panose="02020503050405090304" charset="0"/>
                <a:cs typeface="Times New Roman" panose="0202050305040509030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s 3"/>
          <p:cNvSpPr/>
          <p:nvPr/>
        </p:nvSpPr>
        <p:spPr>
          <a:xfrm>
            <a:off x="0" y="1673225"/>
            <a:ext cx="12215495" cy="3510915"/>
          </a:xfrm>
          <a:prstGeom prst="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5" name="Rectangles 4"/>
          <p:cNvSpPr/>
          <p:nvPr/>
        </p:nvSpPr>
        <p:spPr>
          <a:xfrm>
            <a:off x="3390901" y="2828925"/>
            <a:ext cx="5409565" cy="1198880"/>
          </a:xfrm>
          <a:prstGeom prst="rect">
            <a:avLst/>
          </a:prstGeom>
          <a:noFill/>
          <a:ln>
            <a:noFill/>
          </a:ln>
        </p:spPr>
        <p:txBody>
          <a:bodyPr wrap="none" rtlCol="0" anchor="t">
            <a:spAutoFit/>
          </a:bodyPr>
          <a:p>
            <a:pPr algn="ctr"/>
            <a:r>
              <a:rPr lang="en-US" sz="7200" b="1">
                <a:solidFill>
                  <a:schemeClr val="bg1"/>
                </a:solidFill>
                <a:effectLst>
                  <a:outerShdw blurRad="38100" dist="19050" dir="2700000" algn="tl" rotWithShape="0">
                    <a:schemeClr val="dk1">
                      <a:alpha val="40000"/>
                      <a:alpha val="40000"/>
                    </a:schemeClr>
                  </a:outerShdw>
                </a:effectLst>
              </a:rPr>
              <a:t>The Application</a:t>
            </a:r>
            <a:endParaRPr lang="en-US" sz="7200" b="1">
              <a:solidFill>
                <a:schemeClr val="bg1"/>
              </a:solidFill>
              <a:effectLst>
                <a:outerShdw blurRad="38100" dist="19050" dir="2700000" algn="tl" rotWithShape="0">
                  <a:schemeClr val="dk1">
                    <a:alpha val="40000"/>
                    <a:alpha val="4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9" name="标题 1"/>
          <p:cNvSpPr>
            <a:spLocks noGrp="1"/>
          </p:cNvSpPr>
          <p:nvPr>
            <p:ph type="title"/>
          </p:nvPr>
        </p:nvSpPr>
        <p:spPr>
          <a:xfrm>
            <a:off x="1909763" y="89218"/>
            <a:ext cx="8229600" cy="1143000"/>
          </a:xfrm>
        </p:spPr>
        <p:txBody>
          <a:bodyPr anchor="ctr" anchorCtr="0"/>
          <a:p>
            <a:r>
              <a:rPr lang="en-US" altLang="zh-CN" sz="2800">
                <a:effectLst>
                  <a:outerShdw blurRad="38100" dist="38100" dir="2700000" algn="tl">
                    <a:srgbClr val="000000">
                      <a:alpha val="43137"/>
                    </a:srgbClr>
                  </a:outerShdw>
                </a:effectLst>
                <a:latin typeface="Times New Roman" panose="02020503050405090304" charset="0"/>
                <a:sym typeface="宋体" panose="02010600030101010101" pitchFamily="2" charset="-122"/>
              </a:rPr>
              <a:t>Case I: </a:t>
            </a:r>
            <a:r>
              <a:rPr lang="en-US" altLang="zh-CN" sz="2800">
                <a:effectLst>
                  <a:outerShdw blurRad="38100" dist="38100" dir="2700000" algn="tl">
                    <a:srgbClr val="000000">
                      <a:alpha val="43137"/>
                    </a:srgbClr>
                  </a:outerShdw>
                </a:effectLst>
                <a:latin typeface="Times New Roman" panose="02020503050405090304" charset="0"/>
              </a:rPr>
              <a:t>A Proximity Map of the Human Cell</a:t>
            </a:r>
            <a:endParaRPr lang="zh-CN" altLang="en-US" sz="2800">
              <a:effectLst>
                <a:outerShdw blurRad="38100" dist="38100" dir="2700000" algn="tl">
                  <a:srgbClr val="000000">
                    <a:alpha val="43137"/>
                  </a:srgbClr>
                </a:outerShdw>
              </a:effectLst>
              <a:latin typeface="Times New Roman" panose="02020503050405090304" charset="0"/>
            </a:endParaRPr>
          </a:p>
        </p:txBody>
      </p:sp>
      <p:sp>
        <p:nvSpPr>
          <p:cNvPr id="2050" name="文本框 5"/>
          <p:cNvSpPr txBox="1"/>
          <p:nvPr/>
        </p:nvSpPr>
        <p:spPr>
          <a:xfrm>
            <a:off x="0" y="6582410"/>
            <a:ext cx="2665730" cy="306705"/>
          </a:xfrm>
          <a:prstGeom prst="rect">
            <a:avLst/>
          </a:prstGeom>
          <a:noFill/>
          <a:ln w="9525">
            <a:noFill/>
          </a:ln>
        </p:spPr>
        <p:txBody>
          <a:bodyPr wrap="square" anchor="t" anchorCtr="0">
            <a:spAutoFit/>
          </a:bodyPr>
          <a:p>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 Go, I. et al.(2021). N</a:t>
            </a: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ature</a:t>
            </a:r>
            <a:endParaRPr lang="en-US" altLang="zh-CN" sz="1200">
              <a:latin typeface="Times New Roman" panose="02020503050405090304" charset="0"/>
              <a:ea typeface="宋体" panose="02010600030101010101" pitchFamily="2" charset="-122"/>
              <a:sym typeface="宋体" panose="02010600030101010101" pitchFamily="2" charset="-122"/>
            </a:endParaRPr>
          </a:p>
        </p:txBody>
      </p:sp>
      <p:sp>
        <p:nvSpPr>
          <p:cNvPr id="2051" name="文本框 2"/>
          <p:cNvSpPr txBox="1"/>
          <p:nvPr/>
        </p:nvSpPr>
        <p:spPr>
          <a:xfrm>
            <a:off x="1686560" y="1059180"/>
            <a:ext cx="9515475" cy="5176520"/>
          </a:xfrm>
          <a:prstGeom prst="rect">
            <a:avLst/>
          </a:prstGeom>
          <a:noFill/>
          <a:ln w="9525">
            <a:noFill/>
          </a:ln>
        </p:spPr>
        <p:txBody>
          <a:bodyPr wrap="square" anchor="t" anchorCtr="0"/>
          <a:p>
            <a:r>
              <a:rPr lang="en-US" altLang="zh-CN" sz="2000">
                <a:latin typeface="Times New Roman" panose="02020503050405090304" charset="0"/>
                <a:ea typeface="宋体" panose="02010600030101010101" pitchFamily="2" charset="-122"/>
                <a:sym typeface="宋体" panose="02010600030101010101" pitchFamily="2" charset="-122"/>
              </a:rPr>
              <a:t>Spatial Proteomics: The BioID Human Cell Map</a:t>
            </a:r>
            <a:endParaRPr lang="en-US" altLang="zh-CN" sz="2000">
              <a:latin typeface="Times New Roman" panose="02020503050405090304" charset="0"/>
              <a:ea typeface="宋体" panose="02010600030101010101" pitchFamily="2" charset="-122"/>
              <a:sym typeface="宋体" panose="02010600030101010101" pitchFamily="2" charset="-122"/>
            </a:endParaRPr>
          </a:p>
          <a:p>
            <a:r>
              <a:rPr lang="en-US" altLang="zh-CN" sz="2000">
                <a:latin typeface="Times New Roman" panose="02020503050405090304" charset="0"/>
                <a:ea typeface="宋体" panose="02010600030101010101" pitchFamily="2" charset="-122"/>
              </a:rPr>
              <a:t>192 baits profiled across 32 subcellular compartments in HEK293 cells, yielding 4,424 high-confidence proteins and 35,902 unique high-confidence proximity interactions.</a:t>
            </a:r>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p:txBody>
      </p:sp>
      <p:pic>
        <p:nvPicPr>
          <p:cNvPr id="2052" name="图片 4"/>
          <p:cNvPicPr>
            <a:picLocks noChangeAspect="1"/>
          </p:cNvPicPr>
          <p:nvPr/>
        </p:nvPicPr>
        <p:blipFill>
          <a:blip r:embed="rId1"/>
          <a:stretch>
            <a:fillRect/>
          </a:stretch>
        </p:blipFill>
        <p:spPr>
          <a:xfrm>
            <a:off x="2359025" y="2073275"/>
            <a:ext cx="7474585" cy="4509135"/>
          </a:xfrm>
          <a:prstGeom prst="rect">
            <a:avLst/>
          </a:prstGeom>
          <a:noFill/>
          <a:ln w="9525">
            <a:noFill/>
          </a:ln>
        </p:spPr>
      </p:pic>
      <p:grpSp>
        <p:nvGrpSpPr>
          <p:cNvPr id="4" name="组合 3"/>
          <p:cNvGrpSpPr/>
          <p:nvPr/>
        </p:nvGrpSpPr>
        <p:grpSpPr>
          <a:xfrm>
            <a:off x="-102870" y="0"/>
            <a:ext cx="2229485" cy="384452"/>
            <a:chOff x="-162" y="492"/>
            <a:chExt cx="3948" cy="1075"/>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Application</a:t>
              </a:r>
              <a:endParaRPr lang="en-US" altLang="zh-CN">
                <a:solidFill>
                  <a:schemeClr val="bg1"/>
                </a:solidFill>
                <a:latin typeface="Times New Roman" panose="02020503050405090304" charset="0"/>
                <a:cs typeface="Times New Roman" panose="0202050305040509030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3" name="标题 1"/>
          <p:cNvSpPr>
            <a:spLocks noGrp="1"/>
          </p:cNvSpPr>
          <p:nvPr>
            <p:ph type="title"/>
          </p:nvPr>
        </p:nvSpPr>
        <p:spPr>
          <a:xfrm>
            <a:off x="1910080" y="254635"/>
            <a:ext cx="8229600" cy="1042670"/>
          </a:xfrm>
        </p:spPr>
        <p:txBody>
          <a:bodyPr anchor="ctr" anchorCtr="0"/>
          <a:p>
            <a:r>
              <a:rPr lang="en-US" altLang="zh-CN" sz="2800">
                <a:effectLst>
                  <a:outerShdw blurRad="38100" dist="38100" dir="2700000" algn="tl">
                    <a:srgbClr val="000000">
                      <a:alpha val="43137"/>
                    </a:srgbClr>
                  </a:outerShdw>
                </a:effectLst>
                <a:latin typeface="Times New Roman" panose="02020503050405090304" charset="0"/>
                <a:sym typeface="宋体" panose="02010600030101010101" pitchFamily="2" charset="-122"/>
              </a:rPr>
              <a:t>Case I: A Proximity Map of the Human Cell</a:t>
            </a:r>
            <a:endParaRPr lang="zh-CN" altLang="en-US" sz="2800">
              <a:effectLst>
                <a:outerShdw blurRad="38100" dist="38100" dir="2700000" algn="tl">
                  <a:srgbClr val="000000">
                    <a:alpha val="43137"/>
                  </a:srgbClr>
                </a:outerShdw>
              </a:effectLst>
              <a:latin typeface="Times New Roman" panose="02020503050405090304" charset="0"/>
            </a:endParaRPr>
          </a:p>
        </p:txBody>
      </p:sp>
      <p:sp>
        <p:nvSpPr>
          <p:cNvPr id="3074" name="文本框 2"/>
          <p:cNvSpPr txBox="1"/>
          <p:nvPr/>
        </p:nvSpPr>
        <p:spPr>
          <a:xfrm>
            <a:off x="2062480" y="1058545"/>
            <a:ext cx="8718550" cy="5356860"/>
          </a:xfrm>
          <a:prstGeom prst="rect">
            <a:avLst/>
          </a:prstGeom>
          <a:noFill/>
          <a:ln w="9525">
            <a:noFill/>
          </a:ln>
        </p:spPr>
        <p:txBody>
          <a:bodyPr wrap="square" anchor="t" anchorCtr="0"/>
          <a:p>
            <a:r>
              <a:rPr lang="en-US" altLang="zh-CN" sz="2000">
                <a:latin typeface="Times New Roman" panose="02020503050405090304" charset="0"/>
                <a:ea typeface="宋体" panose="02010600030101010101" pitchFamily="2" charset="-122"/>
              </a:rPr>
              <a:t>Computational Synthesis: NMF (</a:t>
            </a:r>
            <a:r>
              <a:rPr lang="en-US" altLang="zh-CN" sz="2000">
                <a:latin typeface="Times New Roman" panose="02020503050405090304" charset="0"/>
                <a:ea typeface="宋体" panose="02010600030101010101" pitchFamily="2" charset="-122"/>
                <a:sym typeface="宋体" panose="02010600030101010101" pitchFamily="2" charset="-122"/>
              </a:rPr>
              <a:t>Non-negative Matrix Factorization) </a:t>
            </a:r>
            <a:r>
              <a:rPr lang="en-US" altLang="zh-CN" sz="2000">
                <a:latin typeface="Times New Roman" panose="02020503050405090304" charset="0"/>
                <a:ea typeface="宋体" panose="02010600030101010101" pitchFamily="2" charset="-122"/>
              </a:rPr>
              <a:t>and SAFE Networks (Spatial Analysis of Functional Enrichment)</a:t>
            </a:r>
            <a:endParaRPr lang="en-US" altLang="zh-CN" sz="2000">
              <a:latin typeface="Times New Roman" panose="02020503050405090304" charset="0"/>
              <a:ea typeface="宋体" panose="02010600030101010101" pitchFamily="2" charset="-122"/>
            </a:endParaRPr>
          </a:p>
          <a:p>
            <a:r>
              <a:rPr lang="en-US" altLang="zh-CN" sz="2000">
                <a:latin typeface="Times New Roman" panose="02020503050405090304" charset="0"/>
                <a:ea typeface="宋体" panose="02010600030101010101" pitchFamily="2" charset="-122"/>
              </a:rPr>
              <a:t>Translating 35,902 interactions into a spatial map requires advanced computational synthesis.</a:t>
            </a:r>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p:txBody>
      </p:sp>
      <p:pic>
        <p:nvPicPr>
          <p:cNvPr id="3075" name="图片 3"/>
          <p:cNvPicPr>
            <a:picLocks noChangeAspect="1"/>
          </p:cNvPicPr>
          <p:nvPr/>
        </p:nvPicPr>
        <p:blipFill>
          <a:blip r:embed="rId1"/>
          <a:srcRect l="5664" t="3377"/>
          <a:stretch>
            <a:fillRect/>
          </a:stretch>
        </p:blipFill>
        <p:spPr>
          <a:xfrm>
            <a:off x="2640013" y="2304733"/>
            <a:ext cx="6569075" cy="4552950"/>
          </a:xfrm>
          <a:prstGeom prst="rect">
            <a:avLst/>
          </a:prstGeom>
          <a:noFill/>
          <a:ln w="9525">
            <a:noFill/>
          </a:ln>
        </p:spPr>
      </p:pic>
      <p:sp>
        <p:nvSpPr>
          <p:cNvPr id="3076" name="文本框 5"/>
          <p:cNvSpPr txBox="1"/>
          <p:nvPr/>
        </p:nvSpPr>
        <p:spPr>
          <a:xfrm>
            <a:off x="0" y="6582410"/>
            <a:ext cx="4572000" cy="306705"/>
          </a:xfrm>
          <a:prstGeom prst="rect">
            <a:avLst/>
          </a:prstGeom>
          <a:noFill/>
          <a:ln w="9525">
            <a:noFill/>
          </a:ln>
        </p:spPr>
        <p:txBody>
          <a:bodyPr wrap="square" anchor="t" anchorCtr="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 Go, I. et al.(2021). Nature</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endParaRPr>
          </a:p>
        </p:txBody>
      </p:sp>
      <p:sp>
        <p:nvSpPr>
          <p:cNvPr id="10" name="Rounded Rectangle 5"/>
          <p:cNvSpPr/>
          <p:nvPr/>
        </p:nvSpPr>
        <p:spPr>
          <a:xfrm>
            <a:off x="-102870" y="0"/>
            <a:ext cx="2229485" cy="384452"/>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187957" y="15736"/>
            <a:ext cx="1866375" cy="368359"/>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Application</a:t>
            </a:r>
            <a:endParaRPr lang="en-US" altLang="zh-CN">
              <a:solidFill>
                <a:schemeClr val="bg1"/>
              </a:solidFill>
              <a:latin typeface="Times New Roman" panose="02020503050405090304" charset="0"/>
              <a:cs typeface="Times New Roman" panose="0202050305040509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s 3"/>
          <p:cNvSpPr/>
          <p:nvPr/>
        </p:nvSpPr>
        <p:spPr>
          <a:xfrm>
            <a:off x="-22860" y="569595"/>
            <a:ext cx="3230880" cy="852170"/>
          </a:xfrm>
          <a:prstGeom prst="rect">
            <a:avLst/>
          </a:prstGeom>
          <a:solidFill>
            <a:schemeClr val="tx1">
              <a:lumMod val="65000"/>
              <a:lumOff val="3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 name="Title 1"/>
          <p:cNvSpPr>
            <a:spLocks noGrp="1"/>
          </p:cNvSpPr>
          <p:nvPr>
            <p:ph type="title"/>
            <p:custDataLst>
              <p:tags r:id="rId1"/>
            </p:custDataLst>
          </p:nvPr>
        </p:nvSpPr>
        <p:spPr>
          <a:xfrm>
            <a:off x="608330" y="608330"/>
            <a:ext cx="1974850" cy="705485"/>
          </a:xfrm>
        </p:spPr>
        <p:txBody>
          <a:bodyPr/>
          <a:p>
            <a:r>
              <a:rPr lang="en-US">
                <a:solidFill>
                  <a:schemeClr val="bg1"/>
                </a:solidFill>
                <a:latin typeface="Times New Roman Regular" panose="02020503050405090304" charset="0"/>
                <a:ea typeface="方正悠黑体" panose="02010600010101010101" charset="-122"/>
                <a:cs typeface="Times New Roman Regular" panose="02020503050405090304" charset="0"/>
              </a:rPr>
              <a:t>Content</a:t>
            </a:r>
            <a:endParaRPr lang="en-US">
              <a:solidFill>
                <a:schemeClr val="bg1"/>
              </a:solidFill>
              <a:latin typeface="Times New Roman Regular" panose="02020503050405090304" charset="0"/>
              <a:ea typeface="方正悠黑体" panose="02010600010101010101" charset="-122"/>
              <a:cs typeface="Times New Roman Regular" panose="02020503050405090304" charset="0"/>
            </a:endParaRPr>
          </a:p>
        </p:txBody>
      </p:sp>
      <p:sp>
        <p:nvSpPr>
          <p:cNvPr id="3" name="Content Placeholder 2"/>
          <p:cNvSpPr>
            <a:spLocks noGrp="1"/>
          </p:cNvSpPr>
          <p:nvPr>
            <p:ph idx="1"/>
            <p:custDataLst>
              <p:tags r:id="rId2"/>
            </p:custDataLst>
          </p:nvPr>
        </p:nvSpPr>
        <p:spPr/>
        <p:txBody>
          <a:bodyPr>
            <a:normAutofit lnSpcReduction="10000"/>
          </a:bodyPr>
          <a:p>
            <a:pPr algn="l">
              <a:buClrTx/>
              <a:buSzTx/>
            </a:pPr>
            <a:r>
              <a:rPr lang="en-US" altLang="zh-CN" sz="2800">
                <a:solidFill>
                  <a:schemeClr val="tx1"/>
                </a:solidFill>
                <a:latin typeface="Times New Roman" panose="02020503050405090304" charset="0"/>
                <a:cs typeface="Times New Roman" panose="02020503050405090304" charset="0"/>
              </a:rPr>
              <a:t>Introduction</a:t>
            </a:r>
            <a:endParaRPr lang="en-US" altLang="en-US" sz="2800">
              <a:solidFill>
                <a:schemeClr val="tx1"/>
              </a:solidFill>
              <a:latin typeface="Times New Roman" panose="02020503050405090304" charset="0"/>
              <a:cs typeface="Times New Roman" panose="02020503050405090304" charset="0"/>
            </a:endParaRPr>
          </a:p>
          <a:p>
            <a:pPr algn="l">
              <a:buClrTx/>
              <a:buSzTx/>
            </a:pPr>
            <a:r>
              <a:rPr lang="en-US" altLang="en-US" sz="2800">
                <a:solidFill>
                  <a:schemeClr val="tx1"/>
                </a:solidFill>
                <a:latin typeface="Times New Roman" panose="02020503050405090304" charset="0"/>
                <a:cs typeface="Times New Roman" panose="02020503050405090304" charset="0"/>
                <a:sym typeface="+mn-ea"/>
              </a:rPr>
              <a:t>Principle of Proximity Labeling</a:t>
            </a:r>
            <a:endParaRPr lang="en-US" altLang="en-US" sz="2800">
              <a:solidFill>
                <a:schemeClr val="tx1"/>
              </a:solidFill>
              <a:latin typeface="Times New Roman" panose="02020503050405090304" charset="0"/>
              <a:cs typeface="Times New Roman" panose="02020503050405090304" charset="0"/>
              <a:sym typeface="+mn-ea"/>
            </a:endParaRPr>
          </a:p>
          <a:p>
            <a:pPr algn="l">
              <a:buClrTx/>
              <a:buSzTx/>
            </a:pPr>
            <a:r>
              <a:rPr lang="en-US" altLang="en-US" sz="2800">
                <a:solidFill>
                  <a:schemeClr val="tx1"/>
                </a:solidFill>
                <a:latin typeface="Times New Roman" panose="02020503050405090304" charset="0"/>
                <a:cs typeface="Times New Roman" panose="02020503050405090304" charset="0"/>
                <a:sym typeface="+mn-ea"/>
              </a:rPr>
              <a:t>Mechanism and Enzyme Development</a:t>
            </a:r>
            <a:endParaRPr lang="en-US" altLang="en-US" sz="2800">
              <a:solidFill>
                <a:schemeClr val="tx1"/>
              </a:solidFill>
              <a:latin typeface="Times New Roman" panose="02020503050405090304" charset="0"/>
              <a:cs typeface="Times New Roman" panose="02020503050405090304" charset="0"/>
              <a:sym typeface="+mn-ea"/>
            </a:endParaRPr>
          </a:p>
          <a:p>
            <a:pPr lvl="1" algn="l">
              <a:buClrTx/>
              <a:buSzTx/>
            </a:pPr>
            <a:r>
              <a:rPr lang="en-US" altLang="en-US" sz="2205">
                <a:solidFill>
                  <a:schemeClr val="tx1"/>
                </a:solidFill>
                <a:latin typeface="Times New Roman" panose="02020503050405090304" charset="0"/>
                <a:cs typeface="Times New Roman" panose="02020503050405090304" charset="0"/>
                <a:sym typeface="+mn-ea"/>
              </a:rPr>
              <a:t>BioID</a:t>
            </a:r>
            <a:endParaRPr lang="en-US" altLang="en-US" sz="2205">
              <a:solidFill>
                <a:schemeClr val="tx1"/>
              </a:solidFill>
              <a:latin typeface="Times New Roman" panose="02020503050405090304" charset="0"/>
              <a:cs typeface="Times New Roman" panose="02020503050405090304" charset="0"/>
              <a:sym typeface="+mn-ea"/>
            </a:endParaRPr>
          </a:p>
          <a:p>
            <a:pPr lvl="1" algn="l">
              <a:buClrTx/>
              <a:buSzTx/>
            </a:pPr>
            <a:r>
              <a:rPr lang="en-US" altLang="en-US" sz="2205">
                <a:solidFill>
                  <a:schemeClr val="tx1"/>
                </a:solidFill>
                <a:latin typeface="Times New Roman" panose="02020503050405090304" charset="0"/>
                <a:cs typeface="Times New Roman" panose="02020503050405090304" charset="0"/>
                <a:sym typeface="+mn-ea"/>
              </a:rPr>
              <a:t>TurboID</a:t>
            </a:r>
            <a:endParaRPr lang="en-US" altLang="en-US" sz="2205">
              <a:solidFill>
                <a:schemeClr val="tx1"/>
              </a:solidFill>
              <a:latin typeface="Times New Roman" panose="02020503050405090304" charset="0"/>
              <a:cs typeface="Times New Roman" panose="02020503050405090304" charset="0"/>
              <a:sym typeface="+mn-ea"/>
            </a:endParaRPr>
          </a:p>
          <a:p>
            <a:pPr lvl="1" algn="l">
              <a:buClrTx/>
              <a:buSzTx/>
            </a:pPr>
            <a:r>
              <a:rPr lang="en-US" altLang="en-US" sz="2205">
                <a:solidFill>
                  <a:schemeClr val="tx1"/>
                </a:solidFill>
                <a:latin typeface="Times New Roman" panose="02020503050405090304" charset="0"/>
                <a:cs typeface="Times New Roman" panose="02020503050405090304" charset="0"/>
                <a:sym typeface="+mn-ea"/>
              </a:rPr>
              <a:t>APEX</a:t>
            </a:r>
            <a:endParaRPr lang="en-US" altLang="en-US" sz="2205">
              <a:solidFill>
                <a:schemeClr val="tx1"/>
              </a:solidFill>
              <a:latin typeface="Times New Roman" panose="02020503050405090304" charset="0"/>
              <a:cs typeface="Times New Roman" panose="02020503050405090304" charset="0"/>
              <a:sym typeface="+mn-ea"/>
            </a:endParaRPr>
          </a:p>
          <a:p>
            <a:pPr algn="l">
              <a:buClrTx/>
              <a:buSzTx/>
            </a:pPr>
            <a:r>
              <a:rPr lang="en-US" altLang="en-US" sz="2800">
                <a:solidFill>
                  <a:schemeClr val="tx1"/>
                </a:solidFill>
                <a:latin typeface="Times New Roman" panose="02020503050405090304" charset="0"/>
                <a:cs typeface="Times New Roman" panose="02020503050405090304" charset="0"/>
                <a:sym typeface="+mn-ea"/>
              </a:rPr>
              <a:t>Applications</a:t>
            </a:r>
            <a:endParaRPr lang="en-US" altLang="en-US" sz="2800">
              <a:solidFill>
                <a:schemeClr val="tx1"/>
              </a:solidFill>
              <a:latin typeface="Times New Roman" panose="02020503050405090304" charset="0"/>
              <a:cs typeface="Times New Roman" panose="02020503050405090304" charset="0"/>
              <a:sym typeface="+mn-ea"/>
            </a:endParaRPr>
          </a:p>
          <a:p>
            <a:pPr algn="l">
              <a:buClrTx/>
              <a:buSzTx/>
            </a:pPr>
            <a:r>
              <a:rPr lang="en-US" altLang="en-US" sz="2800">
                <a:solidFill>
                  <a:schemeClr val="tx1"/>
                </a:solidFill>
                <a:latin typeface="Times New Roman" panose="02020503050405090304" charset="0"/>
                <a:cs typeface="Times New Roman" panose="02020503050405090304" charset="0"/>
                <a:sym typeface="+mn-ea"/>
              </a:rPr>
              <a:t>Extensions</a:t>
            </a:r>
            <a:endParaRPr lang="en-US" altLang="en-US" sz="2800">
              <a:solidFill>
                <a:schemeClr val="tx1"/>
              </a:solidFill>
              <a:latin typeface="Times New Roman" panose="02020503050405090304" charset="0"/>
              <a:cs typeface="Times New Roman" panose="02020503050405090304" charset="0"/>
              <a:sym typeface="+mn-ea"/>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标题 1"/>
          <p:cNvSpPr>
            <a:spLocks noGrp="1"/>
          </p:cNvSpPr>
          <p:nvPr>
            <p:ph type="title"/>
          </p:nvPr>
        </p:nvSpPr>
        <p:spPr>
          <a:xfrm>
            <a:off x="1909763" y="411798"/>
            <a:ext cx="8229600" cy="1143000"/>
          </a:xfrm>
        </p:spPr>
        <p:txBody>
          <a:bodyPr anchor="ctr" anchorCtr="0"/>
          <a:p>
            <a:r>
              <a:rPr lang="en-US" altLang="zh-CN" sz="2800">
                <a:effectLst>
                  <a:outerShdw blurRad="38100" dist="38100" dir="2700000" algn="tl">
                    <a:srgbClr val="000000">
                      <a:alpha val="43137"/>
                    </a:srgbClr>
                  </a:outerShdw>
                </a:effectLst>
                <a:latin typeface="Times New Roman" panose="02020503050405090304" charset="0"/>
                <a:sym typeface="宋体" panose="02010600030101010101" pitchFamily="2" charset="-122"/>
              </a:rPr>
              <a:t>Case I: A Proximity Map of the Human Cell</a:t>
            </a:r>
            <a:endParaRPr lang="zh-CN" altLang="en-US" sz="2800">
              <a:effectLst>
                <a:outerShdw blurRad="38100" dist="38100" dir="2700000" algn="tl">
                  <a:srgbClr val="000000">
                    <a:alpha val="43137"/>
                  </a:srgbClr>
                </a:outerShdw>
              </a:effectLst>
              <a:latin typeface="Times New Roman" panose="02020503050405090304" charset="0"/>
            </a:endParaRPr>
          </a:p>
        </p:txBody>
      </p:sp>
      <p:sp>
        <p:nvSpPr>
          <p:cNvPr id="4098" name="文本框 5"/>
          <p:cNvSpPr txBox="1"/>
          <p:nvPr/>
        </p:nvSpPr>
        <p:spPr>
          <a:xfrm>
            <a:off x="0" y="6582410"/>
            <a:ext cx="4572000" cy="306705"/>
          </a:xfrm>
          <a:prstGeom prst="rect">
            <a:avLst/>
          </a:prstGeom>
          <a:noFill/>
          <a:ln w="9525">
            <a:noFill/>
          </a:ln>
        </p:spPr>
        <p:txBody>
          <a:bodyPr wrap="square" anchor="t" anchorCtr="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 </a:t>
            </a: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Li, Ruofei et al. (2025) Nature cell biology</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endParaRPr>
          </a:p>
        </p:txBody>
      </p:sp>
      <p:sp>
        <p:nvSpPr>
          <p:cNvPr id="4099" name="文本框 2"/>
          <p:cNvSpPr txBox="1"/>
          <p:nvPr/>
        </p:nvSpPr>
        <p:spPr>
          <a:xfrm>
            <a:off x="2371725" y="1316355"/>
            <a:ext cx="6892925" cy="706755"/>
          </a:xfrm>
          <a:prstGeom prst="rect">
            <a:avLst/>
          </a:prstGeom>
          <a:noFill/>
          <a:ln w="9525">
            <a:noFill/>
          </a:ln>
        </p:spPr>
        <p:txBody>
          <a:bodyPr wrap="square" anchor="t" anchorCtr="0">
            <a:spAutoFit/>
          </a:bodyPr>
          <a:p>
            <a:r>
              <a:rPr lang="en-US" altLang="zh-CN" sz="2000">
                <a:latin typeface="Times New Roman" panose="02020503050405090304" charset="0"/>
                <a:ea typeface="宋体" panose="02010600030101010101" pitchFamily="2" charset="-122"/>
              </a:rPr>
              <a:t>Data Application</a:t>
            </a:r>
            <a:endParaRPr lang="en-US" altLang="zh-CN" sz="2000">
              <a:latin typeface="Times New Roman" panose="02020503050405090304" charset="0"/>
              <a:ea typeface="宋体" panose="02010600030101010101" pitchFamily="2" charset="-122"/>
            </a:endParaRPr>
          </a:p>
          <a:p>
            <a:endParaRPr lang="en-US" altLang="zh-CN" sz="2000">
              <a:latin typeface="Times New Roman" panose="02020503050405090304" charset="0"/>
              <a:ea typeface="宋体" panose="02010600030101010101" pitchFamily="2" charset="-122"/>
            </a:endParaRPr>
          </a:p>
        </p:txBody>
      </p:sp>
      <p:pic>
        <p:nvPicPr>
          <p:cNvPr id="4100" name="图片 1"/>
          <p:cNvPicPr>
            <a:picLocks noChangeAspect="1"/>
          </p:cNvPicPr>
          <p:nvPr/>
        </p:nvPicPr>
        <p:blipFill>
          <a:blip r:embed="rId1"/>
          <a:srcRect l="784" t="3162" r="778"/>
          <a:stretch>
            <a:fillRect/>
          </a:stretch>
        </p:blipFill>
        <p:spPr>
          <a:xfrm>
            <a:off x="1339850" y="1671320"/>
            <a:ext cx="9914255" cy="4864735"/>
          </a:xfrm>
          <a:prstGeom prst="rect">
            <a:avLst/>
          </a:prstGeom>
          <a:noFill/>
          <a:ln w="9525">
            <a:noFill/>
          </a:ln>
        </p:spPr>
      </p:pic>
      <p:sp>
        <p:nvSpPr>
          <p:cNvPr id="10" name="Rounded Rectangle 5"/>
          <p:cNvSpPr/>
          <p:nvPr/>
        </p:nvSpPr>
        <p:spPr>
          <a:xfrm>
            <a:off x="-102870" y="0"/>
            <a:ext cx="2229485" cy="384452"/>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187957" y="15736"/>
            <a:ext cx="1866375" cy="368359"/>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Application</a:t>
            </a:r>
            <a:endParaRPr lang="en-US" altLang="zh-CN">
              <a:solidFill>
                <a:schemeClr val="bg1"/>
              </a:solidFill>
              <a:latin typeface="Times New Roman" panose="02020503050405090304" charset="0"/>
              <a:cs typeface="Times New Roman" panose="0202050305040509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标题 1"/>
          <p:cNvSpPr>
            <a:spLocks noGrp="1"/>
          </p:cNvSpPr>
          <p:nvPr>
            <p:ph type="title"/>
          </p:nvPr>
        </p:nvSpPr>
        <p:spPr>
          <a:xfrm>
            <a:off x="1909763" y="120968"/>
            <a:ext cx="8229600" cy="1143000"/>
          </a:xfrm>
        </p:spPr>
        <p:txBody>
          <a:bodyPr anchor="ctr" anchorCtr="0"/>
          <a:p>
            <a:r>
              <a:rPr lang="en-US" altLang="zh-CN" sz="2800">
                <a:effectLst>
                  <a:outerShdw blurRad="38100" dist="38100" dir="2700000" algn="tl">
                    <a:srgbClr val="000000">
                      <a:alpha val="43137"/>
                    </a:srgbClr>
                  </a:outerShdw>
                </a:effectLst>
                <a:latin typeface="Times New Roman" panose="02020503050405090304" charset="0"/>
                <a:sym typeface="宋体" panose="02010600030101010101" pitchFamily="2" charset="-122"/>
              </a:rPr>
              <a:t>Case II: GPCR Dynamic Tracking</a:t>
            </a:r>
            <a:endParaRPr lang="zh-CN" altLang="en-US" sz="2800">
              <a:effectLst>
                <a:outerShdw blurRad="38100" dist="38100" dir="2700000" algn="tl">
                  <a:srgbClr val="000000">
                    <a:alpha val="43137"/>
                  </a:srgbClr>
                </a:outerShdw>
              </a:effectLst>
              <a:latin typeface="Times New Roman" panose="02020503050405090304" charset="0"/>
            </a:endParaRPr>
          </a:p>
        </p:txBody>
      </p:sp>
      <p:sp>
        <p:nvSpPr>
          <p:cNvPr id="6146" name="文本框 5"/>
          <p:cNvSpPr txBox="1"/>
          <p:nvPr/>
        </p:nvSpPr>
        <p:spPr>
          <a:xfrm>
            <a:off x="-317" y="6582093"/>
            <a:ext cx="4572000" cy="306705"/>
          </a:xfrm>
          <a:prstGeom prst="rect">
            <a:avLst/>
          </a:prstGeom>
          <a:noFill/>
          <a:ln w="9525">
            <a:noFill/>
          </a:ln>
        </p:spPr>
        <p:txBody>
          <a:bodyPr wrap="square" anchor="t" anchorCtr="0">
            <a:spAutoFit/>
          </a:bodyPr>
          <a:p>
            <a:pPr algn="l">
              <a:buClrTx/>
              <a:buSzTx/>
              <a:buFontTx/>
            </a:pPr>
            <a:r>
              <a:rPr lang="en-US" altLang="zh-CN"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Paek J et al.</a:t>
            </a: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 (2017) Cell</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endParaRPr>
          </a:p>
        </p:txBody>
      </p:sp>
      <p:sp>
        <p:nvSpPr>
          <p:cNvPr id="6147" name="文本框 1"/>
          <p:cNvSpPr txBox="1"/>
          <p:nvPr/>
        </p:nvSpPr>
        <p:spPr>
          <a:xfrm>
            <a:off x="1487488" y="5027930"/>
            <a:ext cx="1504950" cy="922020"/>
          </a:xfrm>
          <a:prstGeom prst="rect">
            <a:avLst/>
          </a:prstGeom>
          <a:noFill/>
          <a:ln w="9525">
            <a:noFill/>
          </a:ln>
        </p:spPr>
        <p:txBody>
          <a:bodyPr wrap="square" anchor="t" anchorCtr="0">
            <a:spAutoFit/>
          </a:bodyPr>
          <a:p>
            <a:r>
              <a:rPr lang="en-US" altLang="zh-CN">
                <a:latin typeface="Times New Roman" panose="02020503050405090304" charset="0"/>
                <a:ea typeface="宋体" panose="02010600030101010101" pitchFamily="2" charset="-122"/>
              </a:rPr>
              <a:t>Linear plot </a:t>
            </a:r>
            <a:endParaRPr lang="en-US" altLang="zh-CN">
              <a:latin typeface="Times New Roman" panose="02020503050405090304" charset="0"/>
              <a:ea typeface="宋体" panose="02010600030101010101" pitchFamily="2" charset="-122"/>
            </a:endParaRPr>
          </a:p>
          <a:p>
            <a:r>
              <a:rPr lang="en-US" altLang="zh-CN">
                <a:latin typeface="Times New Roman" panose="02020503050405090304" charset="0"/>
                <a:ea typeface="宋体" panose="02010600030101010101" pitchFamily="2" charset="-122"/>
              </a:rPr>
              <a:t>of protein</a:t>
            </a:r>
            <a:endParaRPr lang="en-US" altLang="zh-CN">
              <a:latin typeface="Times New Roman" panose="02020503050405090304" charset="0"/>
              <a:ea typeface="宋体" panose="02010600030101010101" pitchFamily="2" charset="-122"/>
            </a:endParaRPr>
          </a:p>
          <a:p>
            <a:r>
              <a:rPr lang="en-US" altLang="zh-CN">
                <a:latin typeface="Times New Roman" panose="02020503050405090304" charset="0"/>
                <a:ea typeface="宋体" panose="02010600030101010101" pitchFamily="2" charset="-122"/>
              </a:rPr>
              <a:t>enrichment</a:t>
            </a:r>
            <a:endParaRPr lang="en-US" altLang="zh-CN">
              <a:latin typeface="Times New Roman" panose="02020503050405090304" charset="0"/>
              <a:ea typeface="宋体" panose="02010600030101010101" pitchFamily="2" charset="-122"/>
            </a:endParaRPr>
          </a:p>
        </p:txBody>
      </p:sp>
      <p:sp>
        <p:nvSpPr>
          <p:cNvPr id="6148" name="文本框 2"/>
          <p:cNvSpPr txBox="1"/>
          <p:nvPr/>
        </p:nvSpPr>
        <p:spPr>
          <a:xfrm>
            <a:off x="9402128" y="5166043"/>
            <a:ext cx="1503362" cy="645160"/>
          </a:xfrm>
          <a:prstGeom prst="rect">
            <a:avLst/>
          </a:prstGeom>
          <a:noFill/>
          <a:ln w="9525">
            <a:noFill/>
          </a:ln>
        </p:spPr>
        <p:txBody>
          <a:bodyPr wrap="square" anchor="t" anchorCtr="0">
            <a:spAutoFit/>
          </a:bodyPr>
          <a:p>
            <a:r>
              <a:rPr lang="en-US" altLang="zh-CN">
                <a:latin typeface="Times New Roman" panose="02020503050405090304" charset="0"/>
                <a:ea typeface="宋体" panose="02010600030101010101" pitchFamily="2" charset="-122"/>
              </a:rPr>
              <a:t>Enrichment  heatmap</a:t>
            </a:r>
            <a:endParaRPr lang="en-US" altLang="zh-CN">
              <a:latin typeface="Times New Roman" panose="02020503050405090304" charset="0"/>
              <a:ea typeface="宋体" panose="02010600030101010101" pitchFamily="2" charset="-122"/>
            </a:endParaRPr>
          </a:p>
        </p:txBody>
      </p:sp>
      <p:pic>
        <p:nvPicPr>
          <p:cNvPr id="6149" name="图片 1" descr="1-s2.0-S0092867417303471-gr4_lrg"/>
          <p:cNvPicPr>
            <a:picLocks noChangeAspect="1"/>
          </p:cNvPicPr>
          <p:nvPr/>
        </p:nvPicPr>
        <p:blipFill>
          <a:blip r:embed="rId1"/>
          <a:srcRect l="54077" t="3287" b="50000"/>
          <a:stretch>
            <a:fillRect/>
          </a:stretch>
        </p:blipFill>
        <p:spPr>
          <a:xfrm>
            <a:off x="6362700" y="4570730"/>
            <a:ext cx="2486025" cy="2138363"/>
          </a:xfrm>
          <a:prstGeom prst="rect">
            <a:avLst/>
          </a:prstGeom>
          <a:noFill/>
          <a:ln w="9525">
            <a:noFill/>
          </a:ln>
        </p:spPr>
      </p:pic>
      <p:pic>
        <p:nvPicPr>
          <p:cNvPr id="6150" name="图片 2" descr="1-s2.0-S0092867417303471-gr4_lrg"/>
          <p:cNvPicPr>
            <a:picLocks noChangeAspect="1"/>
          </p:cNvPicPr>
          <p:nvPr/>
        </p:nvPicPr>
        <p:blipFill>
          <a:blip r:embed="rId1"/>
          <a:srcRect t="57649" r="52391" b="-56"/>
          <a:stretch>
            <a:fillRect/>
          </a:stretch>
        </p:blipFill>
        <p:spPr>
          <a:xfrm>
            <a:off x="3040063" y="4570730"/>
            <a:ext cx="2768600" cy="2085975"/>
          </a:xfrm>
          <a:prstGeom prst="rect">
            <a:avLst/>
          </a:prstGeom>
          <a:noFill/>
          <a:ln w="9525">
            <a:noFill/>
          </a:ln>
        </p:spPr>
      </p:pic>
      <p:pic>
        <p:nvPicPr>
          <p:cNvPr id="6151" name="图片 3" descr="1-s2.0-S0092867417303471-gr1_lrg"/>
          <p:cNvPicPr>
            <a:picLocks noChangeAspect="1"/>
          </p:cNvPicPr>
          <p:nvPr/>
        </p:nvPicPr>
        <p:blipFill>
          <a:blip r:embed="rId2"/>
          <a:srcRect b="68898"/>
          <a:stretch>
            <a:fillRect/>
          </a:stretch>
        </p:blipFill>
        <p:spPr>
          <a:xfrm>
            <a:off x="2640013" y="1059180"/>
            <a:ext cx="6891337" cy="2570163"/>
          </a:xfrm>
          <a:prstGeom prst="rect">
            <a:avLst/>
          </a:prstGeom>
          <a:noFill/>
          <a:ln w="9525">
            <a:noFill/>
          </a:ln>
        </p:spPr>
      </p:pic>
      <p:pic>
        <p:nvPicPr>
          <p:cNvPr id="6152" name="Main graphic"/>
          <p:cNvPicPr/>
          <p:nvPr/>
        </p:nvPicPr>
        <p:blipFill>
          <a:blip r:embed="rId3"/>
          <a:srcRect t="41577" b="39302"/>
          <a:stretch>
            <a:fillRect/>
          </a:stretch>
        </p:blipFill>
        <p:spPr>
          <a:xfrm>
            <a:off x="3270250" y="3651568"/>
            <a:ext cx="5148263" cy="866775"/>
          </a:xfrm>
          <a:prstGeom prst="rect">
            <a:avLst/>
          </a:prstGeom>
          <a:noFill/>
          <a:ln w="9525">
            <a:noFill/>
          </a:ln>
        </p:spPr>
      </p:pic>
      <p:sp>
        <p:nvSpPr>
          <p:cNvPr id="10" name="Rounded Rectangle 5"/>
          <p:cNvSpPr/>
          <p:nvPr/>
        </p:nvSpPr>
        <p:spPr>
          <a:xfrm>
            <a:off x="-102870" y="0"/>
            <a:ext cx="2229485" cy="384452"/>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187957" y="15736"/>
            <a:ext cx="1866375" cy="368359"/>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Application</a:t>
            </a:r>
            <a:endParaRPr lang="en-US" altLang="zh-CN">
              <a:solidFill>
                <a:schemeClr val="bg1"/>
              </a:solidFill>
              <a:latin typeface="Times New Roman" panose="02020503050405090304" charset="0"/>
              <a:cs typeface="Times New Roman" panose="0202050305040509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标题 1"/>
          <p:cNvSpPr>
            <a:spLocks noGrp="1"/>
          </p:cNvSpPr>
          <p:nvPr>
            <p:ph type="title"/>
          </p:nvPr>
        </p:nvSpPr>
        <p:spPr>
          <a:xfrm>
            <a:off x="2126298" y="-84137"/>
            <a:ext cx="8229600" cy="1143000"/>
          </a:xfrm>
        </p:spPr>
        <p:txBody>
          <a:bodyPr anchor="ctr" anchorCtr="0"/>
          <a:p>
            <a:pPr algn="ctr"/>
            <a:r>
              <a:rPr lang="en-US" altLang="zh-CN" sz="2800">
                <a:effectLst>
                  <a:outerShdw blurRad="38100" dist="38100" dir="2700000" algn="tl">
                    <a:srgbClr val="000000">
                      <a:alpha val="43137"/>
                    </a:srgbClr>
                  </a:outerShdw>
                </a:effectLst>
                <a:latin typeface="Times New Roman" panose="02020503050405090304" charset="0"/>
                <a:sym typeface="宋体" panose="02010600030101010101" pitchFamily="2" charset="-122"/>
              </a:rPr>
              <a:t>Beyond Canonical PL</a:t>
            </a:r>
            <a:endParaRPr lang="zh-CN" altLang="en-US" sz="2800">
              <a:effectLst>
                <a:outerShdw blurRad="38100" dist="38100" dir="2700000" algn="tl">
                  <a:srgbClr val="000000">
                    <a:alpha val="43137"/>
                  </a:srgbClr>
                </a:outerShdw>
              </a:effectLst>
              <a:latin typeface="Times New Roman" panose="02020503050405090304" charset="0"/>
            </a:endParaRPr>
          </a:p>
        </p:txBody>
      </p:sp>
      <p:sp>
        <p:nvSpPr>
          <p:cNvPr id="8194" name="文本框 5"/>
          <p:cNvSpPr txBox="1"/>
          <p:nvPr/>
        </p:nvSpPr>
        <p:spPr>
          <a:xfrm>
            <a:off x="0" y="6323330"/>
            <a:ext cx="4937125" cy="534670"/>
          </a:xfrm>
          <a:prstGeom prst="rect">
            <a:avLst/>
          </a:prstGeom>
          <a:noFill/>
          <a:ln w="9525">
            <a:noFill/>
          </a:ln>
        </p:spPr>
        <p:txBody>
          <a:bodyPr wrap="square" anchor="t" anchorCtr="0">
            <a:no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sym typeface="宋体" panose="02010600030101010101" pitchFamily="2" charset="-122"/>
              </a:rPr>
              <a:t> </a:t>
            </a: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Li et al. (2021) Front Cell Dev Biol.</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 Wang, Gang et al. (2026)  Molecular &amp; cellular proteomics: MC</a:t>
            </a:r>
            <a:r>
              <a:rPr lang="en-US" altLang="zh-CN" sz="1200">
                <a:latin typeface="Arial" panose="020B0604020202090204" pitchFamily="34" charset="0"/>
                <a:ea typeface="宋体" panose="02010600030101010101" pitchFamily="2" charset="-122"/>
              </a:rPr>
              <a:t>P</a:t>
            </a:r>
            <a:endParaRPr lang="en-US" altLang="zh-CN" sz="1200">
              <a:latin typeface="Arial" panose="020B0604020202090204" pitchFamily="34" charset="0"/>
              <a:ea typeface="宋体" panose="02010600030101010101" pitchFamily="2" charset="-122"/>
            </a:endParaRPr>
          </a:p>
          <a:p>
            <a:endParaRPr lang="en-US" altLang="zh-CN" sz="1200">
              <a:latin typeface="Times New Roman" panose="02020503050405090304" charset="0"/>
              <a:ea typeface="宋体" panose="02010600030101010101" pitchFamily="2" charset="-122"/>
              <a:sym typeface="宋体" panose="02010600030101010101" pitchFamily="2" charset="-122"/>
            </a:endParaRPr>
          </a:p>
        </p:txBody>
      </p:sp>
      <p:pic>
        <p:nvPicPr>
          <p:cNvPr id="8195" name="Main graphic"/>
          <p:cNvPicPr/>
          <p:nvPr/>
        </p:nvPicPr>
        <p:blipFill>
          <a:blip r:embed="rId1"/>
          <a:stretch>
            <a:fillRect/>
          </a:stretch>
        </p:blipFill>
        <p:spPr>
          <a:xfrm>
            <a:off x="2238375" y="2172018"/>
            <a:ext cx="8005763" cy="4151312"/>
          </a:xfrm>
          <a:prstGeom prst="rect">
            <a:avLst/>
          </a:prstGeom>
          <a:noFill/>
          <a:ln w="9525">
            <a:noFill/>
          </a:ln>
        </p:spPr>
      </p:pic>
      <p:sp>
        <p:nvSpPr>
          <p:cNvPr id="8196" name="文本框 4"/>
          <p:cNvSpPr txBox="1"/>
          <p:nvPr/>
        </p:nvSpPr>
        <p:spPr>
          <a:xfrm>
            <a:off x="1976438" y="763588"/>
            <a:ext cx="8529637" cy="1630045"/>
          </a:xfrm>
          <a:prstGeom prst="rect">
            <a:avLst/>
          </a:prstGeom>
          <a:noFill/>
          <a:ln w="9525">
            <a:noFill/>
          </a:ln>
        </p:spPr>
        <p:txBody>
          <a:bodyPr wrap="square" anchor="t" anchorCtr="0">
            <a:spAutoFit/>
          </a:bodyPr>
          <a:p>
            <a:r>
              <a:rPr lang="en-US" altLang="zh-CN" sz="2000">
                <a:solidFill>
                  <a:srgbClr val="000000"/>
                </a:solidFill>
                <a:latin typeface="Arial" panose="020B0604020202090204" pitchFamily="34" charset="0"/>
                <a:ea typeface="宋体" panose="02010600030101010101" pitchFamily="2" charset="-122"/>
              </a:rPr>
              <a:t>Canonical  PL methods (BioID,TurboID) </a:t>
            </a:r>
            <a:r>
              <a:rPr lang="en-US" altLang="zh-CN" sz="2000">
                <a:latin typeface="Arial" panose="020B0604020202090204" pitchFamily="34" charset="0"/>
                <a:ea typeface="宋体" panose="02010600030101010101" pitchFamily="2" charset="-122"/>
              </a:rPr>
              <a:t>require overexpression (potential artifacts)</a:t>
            </a:r>
            <a:endParaRPr lang="en-US" altLang="zh-CN" sz="2000">
              <a:solidFill>
                <a:srgbClr val="000000"/>
              </a:solidFill>
              <a:latin typeface="Arial" panose="020B0604020202090204" pitchFamily="34" charset="0"/>
              <a:ea typeface="宋体" panose="02010600030101010101" pitchFamily="2" charset="-122"/>
            </a:endParaRPr>
          </a:p>
          <a:p>
            <a:r>
              <a:rPr lang="en-US" altLang="zh-CN" sz="2000" b="1">
                <a:solidFill>
                  <a:srgbClr val="3C8C93"/>
                </a:solidFill>
                <a:latin typeface="Arial" panose="020B0604020202090204" pitchFamily="34" charset="0"/>
                <a:ea typeface="宋体" panose="02010600030101010101" pitchFamily="2" charset="-122"/>
              </a:rPr>
              <a:t>Immuno-PL </a:t>
            </a:r>
            <a:r>
              <a:rPr lang="en-US" altLang="zh-CN" sz="2000">
                <a:latin typeface="Arial" panose="020B0604020202090204" pitchFamily="34" charset="0"/>
                <a:ea typeface="宋体" panose="02010600030101010101" pitchFamily="2" charset="-122"/>
              </a:rPr>
              <a:t>Uses Antibodies to guide the enzyme to the target.</a:t>
            </a:r>
            <a:endParaRPr lang="en-US" altLang="zh-CN" sz="2000">
              <a:latin typeface="Arial" panose="020B0604020202090204" pitchFamily="34" charset="0"/>
              <a:ea typeface="宋体" panose="02010600030101010101" pitchFamily="2" charset="-122"/>
            </a:endParaRPr>
          </a:p>
          <a:p>
            <a:r>
              <a:rPr lang="en-US" altLang="zh-CN" sz="2000">
                <a:latin typeface="Arial" panose="020B0604020202090204" pitchFamily="34" charset="0"/>
                <a:ea typeface="宋体" panose="02010600030101010101" pitchFamily="2" charset="-122"/>
              </a:rPr>
              <a:t>Ideal for:Primary cells, tissue slices, and endogenous validation.</a:t>
            </a:r>
            <a:endParaRPr lang="en-US" altLang="zh-CN" sz="2000">
              <a:latin typeface="Arial" panose="020B0604020202090204" pitchFamily="34" charset="0"/>
              <a:ea typeface="宋体" panose="02010600030101010101" pitchFamily="2" charset="-122"/>
            </a:endParaRPr>
          </a:p>
          <a:p>
            <a:endParaRPr lang="en-US" altLang="zh-CN" sz="2000">
              <a:solidFill>
                <a:srgbClr val="000000"/>
              </a:solidFill>
              <a:latin typeface="Arial" panose="020B0604020202090204" pitchFamily="34" charset="0"/>
              <a:ea typeface="宋体" panose="02010600030101010101" pitchFamily="2" charset="-122"/>
            </a:endParaRPr>
          </a:p>
        </p:txBody>
      </p:sp>
      <p:sp>
        <p:nvSpPr>
          <p:cNvPr id="10" name="Rounded Rectangle 5"/>
          <p:cNvSpPr/>
          <p:nvPr/>
        </p:nvSpPr>
        <p:spPr>
          <a:xfrm>
            <a:off x="-102870" y="0"/>
            <a:ext cx="2229485" cy="384452"/>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187957" y="15736"/>
            <a:ext cx="1866375" cy="368359"/>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Application</a:t>
            </a:r>
            <a:endParaRPr lang="en-US" altLang="zh-CN">
              <a:solidFill>
                <a:schemeClr val="bg1"/>
              </a:solidFill>
              <a:latin typeface="Times New Roman" panose="02020503050405090304" charset="0"/>
              <a:cs typeface="Times New Roman" panose="0202050305040509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标题 1"/>
          <p:cNvSpPr>
            <a:spLocks noGrp="1"/>
          </p:cNvSpPr>
          <p:nvPr>
            <p:ph type="title"/>
          </p:nvPr>
        </p:nvSpPr>
        <p:spPr>
          <a:xfrm>
            <a:off x="1909763" y="15558"/>
            <a:ext cx="8229600" cy="1143000"/>
          </a:xfrm>
        </p:spPr>
        <p:txBody>
          <a:bodyPr anchor="ctr" anchorCtr="0"/>
          <a:p>
            <a:pPr algn="ctr"/>
            <a:r>
              <a:rPr lang="en-US" altLang="zh-CN" sz="2800">
                <a:effectLst>
                  <a:outerShdw blurRad="38100" dist="38100" dir="2700000" algn="tl">
                    <a:srgbClr val="000000">
                      <a:alpha val="43137"/>
                    </a:srgbClr>
                  </a:outerShdw>
                </a:effectLst>
                <a:latin typeface="Times New Roman" panose="02020503050405090304" charset="0"/>
              </a:rPr>
              <a:t>Recent Advancement</a:t>
            </a:r>
            <a:endParaRPr lang="en-US" altLang="zh-CN" sz="2800">
              <a:effectLst>
                <a:outerShdw blurRad="38100" dist="38100" dir="2700000" algn="tl">
                  <a:srgbClr val="000000">
                    <a:alpha val="43137"/>
                  </a:srgbClr>
                </a:outerShdw>
              </a:effectLst>
              <a:latin typeface="Times New Roman" panose="02020503050405090304" charset="0"/>
            </a:endParaRPr>
          </a:p>
        </p:txBody>
      </p:sp>
      <p:sp>
        <p:nvSpPr>
          <p:cNvPr id="10242" name="文本框 2"/>
          <p:cNvSpPr txBox="1"/>
          <p:nvPr/>
        </p:nvSpPr>
        <p:spPr>
          <a:xfrm>
            <a:off x="1909763" y="979488"/>
            <a:ext cx="8529637" cy="5323205"/>
          </a:xfrm>
          <a:prstGeom prst="rect">
            <a:avLst/>
          </a:prstGeom>
          <a:noFill/>
          <a:ln w="9525">
            <a:noFill/>
          </a:ln>
        </p:spPr>
        <p:txBody>
          <a:bodyPr wrap="square" anchor="t" anchorCtr="0">
            <a:spAutoFit/>
          </a:bodyPr>
          <a:p>
            <a:pPr>
              <a:buFont typeface="Arial" panose="020B0604020202090204" pitchFamily="34" charset="0"/>
            </a:pPr>
            <a:r>
              <a:rPr lang="en-US" altLang="en-US" sz="2000">
                <a:latin typeface="Times New Roman" panose="02020503050405090304" charset="0"/>
                <a:ea typeface="宋体" panose="02010600030101010101" pitchFamily="2" charset="-122"/>
              </a:rPr>
              <a:t>Evolving advances of proximity labeling in capturing biomolecular interactions</a:t>
            </a:r>
            <a:endParaRPr lang="en-US" altLang="en-US" sz="2000">
              <a:latin typeface="Times New Roman" panose="02020503050405090304" charset="0"/>
              <a:ea typeface="宋体" panose="02010600030101010101" pitchFamily="2" charset="-122"/>
            </a:endParaRPr>
          </a:p>
          <a:p>
            <a:pPr>
              <a:buFont typeface="Arial" panose="020B0604020202090204" pitchFamily="34" charset="0"/>
            </a:pPr>
            <a:r>
              <a:rPr lang="en-US" altLang="en-US" sz="2000">
                <a:latin typeface="Times New Roman" panose="02020503050405090304" charset="0"/>
                <a:ea typeface="宋体" panose="02010600030101010101" pitchFamily="2" charset="-122"/>
              </a:rPr>
              <a:t>Dang et al. Current Opinion in Chemical Biology 2025</a:t>
            </a:r>
            <a:endParaRPr lang="en-US" altLang="en-US" sz="2000">
              <a:latin typeface="Times New Roman" panose="02020503050405090304" charset="0"/>
              <a:ea typeface="宋体" panose="02010600030101010101" pitchFamily="2" charset="-122"/>
            </a:endParaRPr>
          </a:p>
          <a:p>
            <a:endParaRPr lang="en-US" altLang="zh-CN" sz="2000">
              <a:solidFill>
                <a:srgbClr val="000000"/>
              </a:solidFill>
              <a:latin typeface="Arial" panose="020B0604020202090204" pitchFamily="34" charset="0"/>
              <a:ea typeface="宋体" panose="02010600030101010101" pitchFamily="2" charset="-122"/>
            </a:endParaRPr>
          </a:p>
          <a:p>
            <a:pPr>
              <a:buFont typeface="Arial" panose="020B0604020202090204" pitchFamily="34" charset="0"/>
            </a:pPr>
            <a:r>
              <a:rPr lang="en-US" altLang="en-US" sz="2000">
                <a:latin typeface="Times New Roman" panose="02020503050405090304" charset="0"/>
                <a:ea typeface="宋体" panose="02010600030101010101" pitchFamily="2" charset="-122"/>
              </a:rPr>
              <a:t>An enzymatic cascade enables sensitive and specific proximity labeling proteomics in challenging biological systems</a:t>
            </a:r>
            <a:endParaRPr lang="en-US" altLang="en-US" sz="2000">
              <a:latin typeface="Times New Roman" panose="02020503050405090304" charset="0"/>
              <a:ea typeface="宋体" panose="02010600030101010101" pitchFamily="2" charset="-122"/>
            </a:endParaRPr>
          </a:p>
          <a:p>
            <a:pPr>
              <a:buFont typeface="Arial" panose="020B0604020202090204" pitchFamily="34" charset="0"/>
            </a:pPr>
            <a:r>
              <a:rPr lang="en-US" altLang="zh-CN" sz="2000">
                <a:latin typeface="Times New Roman" panose="02020503050405090304" charset="0"/>
                <a:ea typeface="宋体" panose="02010600030101010101" pitchFamily="2" charset="-122"/>
              </a:rPr>
              <a:t>Sroka et al. Nat Commun 2025</a:t>
            </a:r>
            <a:endParaRPr lang="en-US" altLang="zh-CN" sz="2000">
              <a:latin typeface="Times New Roman" panose="02020503050405090304" charset="0"/>
              <a:ea typeface="宋体" panose="02010600030101010101" pitchFamily="2" charset="-122"/>
            </a:endParaRPr>
          </a:p>
          <a:p>
            <a:endParaRPr lang="en-US" altLang="zh-CN" sz="2000">
              <a:solidFill>
                <a:srgbClr val="000000"/>
              </a:solidFill>
              <a:latin typeface="Arial" panose="020B0604020202090204" pitchFamily="34" charset="0"/>
              <a:ea typeface="宋体" panose="02010600030101010101" pitchFamily="2" charset="-122"/>
            </a:endParaRPr>
          </a:p>
          <a:p>
            <a:pPr>
              <a:buFont typeface="Arial" panose="020B0604020202090204" pitchFamily="34" charset="0"/>
            </a:pPr>
            <a:r>
              <a:rPr lang="en-US" altLang="en-US" sz="2000">
                <a:latin typeface="Times New Roman" panose="02020503050405090304" charset="0"/>
                <a:ea typeface="宋体" panose="02010600030101010101" pitchFamily="2" charset="-122"/>
              </a:rPr>
              <a:t>Spatiotemporally resolved mapping of extracellular proteomes via in vivo-compatible TyroID</a:t>
            </a:r>
            <a:endParaRPr lang="en-US" altLang="en-US" sz="2000">
              <a:latin typeface="Times New Roman" panose="02020503050405090304" charset="0"/>
              <a:ea typeface="宋体" panose="02010600030101010101" pitchFamily="2" charset="-122"/>
            </a:endParaRPr>
          </a:p>
          <a:p>
            <a:pPr>
              <a:buFont typeface="Arial" panose="020B0604020202090204" pitchFamily="34" charset="0"/>
            </a:pPr>
            <a:r>
              <a:rPr lang="en-US" altLang="en-US" sz="2000">
                <a:latin typeface="Times New Roman" panose="02020503050405090304" charset="0"/>
                <a:ea typeface="宋体" panose="02010600030101010101" pitchFamily="2" charset="-122"/>
              </a:rPr>
              <a:t>Zhang et al. Nat Commun 2025</a:t>
            </a:r>
            <a:endParaRPr lang="en-US" altLang="en-US" sz="2000">
              <a:latin typeface="Times New Roman" panose="02020503050405090304" charset="0"/>
              <a:ea typeface="宋体" panose="02010600030101010101" pitchFamily="2" charset="-122"/>
            </a:endParaRPr>
          </a:p>
          <a:p>
            <a:endParaRPr lang="en-US" altLang="zh-CN" sz="2000">
              <a:solidFill>
                <a:srgbClr val="000000"/>
              </a:solidFill>
              <a:latin typeface="Arial" panose="020B0604020202090204" pitchFamily="34" charset="0"/>
              <a:ea typeface="宋体" panose="02010600030101010101" pitchFamily="2" charset="-122"/>
            </a:endParaRPr>
          </a:p>
          <a:p>
            <a:pPr>
              <a:buFont typeface="Arial" panose="020B0604020202090204" pitchFamily="34" charset="0"/>
            </a:pPr>
            <a:r>
              <a:rPr lang="en-US" altLang="en-US" sz="2000">
                <a:latin typeface="Times New Roman" panose="02020503050405090304" charset="0"/>
                <a:ea typeface="宋体" panose="02010600030101010101" pitchFamily="2" charset="-122"/>
              </a:rPr>
              <a:t>Super-resolution proximity labeling with enhanced direct identification of biotinylation sites</a:t>
            </a:r>
            <a:endParaRPr lang="en-US" altLang="en-US" sz="2000">
              <a:latin typeface="Times New Roman" panose="02020503050405090304" charset="0"/>
              <a:ea typeface="宋体" panose="02010600030101010101" pitchFamily="2" charset="-122"/>
            </a:endParaRPr>
          </a:p>
          <a:p>
            <a:pPr>
              <a:buFont typeface="Arial" panose="020B0604020202090204" pitchFamily="34" charset="0"/>
            </a:pPr>
            <a:r>
              <a:rPr lang="en-US" altLang="en-US" sz="2000">
                <a:latin typeface="Times New Roman" panose="02020503050405090304" charset="0"/>
                <a:ea typeface="宋体" panose="02010600030101010101" pitchFamily="2" charset="-122"/>
              </a:rPr>
              <a:t>Shin et al. Commun Biol 2024</a:t>
            </a:r>
            <a:endParaRPr lang="en-US" altLang="en-US" sz="2000">
              <a:latin typeface="Times New Roman" panose="02020503050405090304" charset="0"/>
              <a:ea typeface="宋体" panose="02010600030101010101" pitchFamily="2" charset="-122"/>
            </a:endParaRPr>
          </a:p>
          <a:p>
            <a:pPr>
              <a:buFont typeface="Arial" panose="020B0604020202090204" pitchFamily="34" charset="0"/>
            </a:pPr>
            <a:endParaRPr lang="en-US" altLang="en-US" sz="2000">
              <a:latin typeface="Times New Roman" panose="02020503050405090304" charset="0"/>
              <a:ea typeface="宋体" panose="02010600030101010101" pitchFamily="2" charset="-122"/>
            </a:endParaRPr>
          </a:p>
          <a:p>
            <a:pPr>
              <a:buFont typeface="Arial" panose="020B0604020202090204" pitchFamily="34" charset="0"/>
            </a:pPr>
            <a:r>
              <a:rPr lang="en-US" altLang="zh-CN" sz="2000">
                <a:latin typeface="Times New Roman" panose="02020503050405090304" charset="0"/>
                <a:ea typeface="宋体" panose="02010600030101010101" pitchFamily="2" charset="-122"/>
              </a:rPr>
              <a:t>Recent Advances in Proximity Labeling-Based Subcellular Proteomic Mapping.</a:t>
            </a:r>
            <a:endParaRPr lang="en-US" altLang="zh-CN" sz="2000">
              <a:latin typeface="Times New Roman" panose="02020503050405090304" charset="0"/>
              <a:ea typeface="宋体" panose="02010600030101010101" pitchFamily="2" charset="-122"/>
            </a:endParaRPr>
          </a:p>
          <a:p>
            <a:pPr>
              <a:buFont typeface="Arial" panose="020B0604020202090204" pitchFamily="34" charset="0"/>
            </a:pPr>
            <a:r>
              <a:rPr lang="en-US" altLang="zh-CN" sz="2000">
                <a:latin typeface="Times New Roman" panose="02020503050405090304" charset="0"/>
                <a:ea typeface="宋体" panose="02010600030101010101" pitchFamily="2" charset="-122"/>
              </a:rPr>
              <a:t>Wang, Gang et al.  Molecular &amp; cellular proteomics 2026</a:t>
            </a:r>
            <a:endParaRPr lang="en-US" altLang="zh-CN" sz="2000">
              <a:solidFill>
                <a:srgbClr val="000000"/>
              </a:solidFill>
              <a:latin typeface="Arial" panose="020B0604020202090204" pitchFamily="34" charset="0"/>
              <a:ea typeface="宋体" panose="02010600030101010101" pitchFamily="2" charset="-122"/>
            </a:endParaRPr>
          </a:p>
        </p:txBody>
      </p:sp>
      <p:sp>
        <p:nvSpPr>
          <p:cNvPr id="10" name="Rounded Rectangle 5"/>
          <p:cNvSpPr/>
          <p:nvPr/>
        </p:nvSpPr>
        <p:spPr>
          <a:xfrm>
            <a:off x="-102870" y="0"/>
            <a:ext cx="2229485" cy="384452"/>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187957" y="15736"/>
            <a:ext cx="1866375" cy="368359"/>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Application</a:t>
            </a:r>
            <a:endParaRPr lang="en-US" altLang="zh-CN">
              <a:solidFill>
                <a:schemeClr val="bg1"/>
              </a:solidFill>
              <a:latin typeface="Times New Roman" panose="02020503050405090304" charset="0"/>
              <a:cs typeface="Times New Roman" panose="020205030504050903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s 3"/>
          <p:cNvSpPr/>
          <p:nvPr/>
        </p:nvSpPr>
        <p:spPr>
          <a:xfrm>
            <a:off x="0" y="1673225"/>
            <a:ext cx="12215495" cy="3510915"/>
          </a:xfrm>
          <a:prstGeom prst="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5" name="Rectangles 4"/>
          <p:cNvSpPr/>
          <p:nvPr/>
        </p:nvSpPr>
        <p:spPr>
          <a:xfrm>
            <a:off x="4122738" y="2828925"/>
            <a:ext cx="3945890" cy="1198880"/>
          </a:xfrm>
          <a:prstGeom prst="rect">
            <a:avLst/>
          </a:prstGeom>
          <a:noFill/>
          <a:ln>
            <a:noFill/>
          </a:ln>
        </p:spPr>
        <p:txBody>
          <a:bodyPr wrap="none" rtlCol="0" anchor="t">
            <a:spAutoFit/>
          </a:bodyPr>
          <a:p>
            <a:pPr algn="ctr"/>
            <a:r>
              <a:rPr lang="en-US" sz="7200" b="1">
                <a:solidFill>
                  <a:schemeClr val="bg1"/>
                </a:solidFill>
                <a:effectLst>
                  <a:outerShdw blurRad="38100" dist="19050" dir="2700000" algn="tl" rotWithShape="0">
                    <a:schemeClr val="dk1">
                      <a:alpha val="40000"/>
                      <a:alpha val="40000"/>
                    </a:schemeClr>
                  </a:outerShdw>
                </a:effectLst>
              </a:rPr>
              <a:t>THANKS</a:t>
            </a:r>
            <a:endParaRPr lang="en-US" sz="7200" b="1">
              <a:solidFill>
                <a:schemeClr val="bg1"/>
              </a:solidFill>
              <a:effectLst>
                <a:outerShdw blurRad="38100" dist="19050" dir="2700000" algn="tl" rotWithShape="0">
                  <a:schemeClr val="dk1">
                    <a:alpha val="40000"/>
                    <a:alpha val="4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ounded Rectangle 6"/>
          <p:cNvSpPr/>
          <p:nvPr/>
        </p:nvSpPr>
        <p:spPr>
          <a:xfrm>
            <a:off x="1099185" y="1753235"/>
            <a:ext cx="10131425" cy="4011930"/>
          </a:xfrm>
          <a:prstGeom prst="round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grpSp>
        <p:nvGrpSpPr>
          <p:cNvPr id="2" name="组合 1"/>
          <p:cNvGrpSpPr/>
          <p:nvPr/>
        </p:nvGrpSpPr>
        <p:grpSpPr>
          <a:xfrm>
            <a:off x="-102870" y="0"/>
            <a:ext cx="1739900" cy="384810"/>
            <a:chOff x="-162" y="492"/>
            <a:chExt cx="3948" cy="1076"/>
          </a:xfrm>
        </p:grpSpPr>
        <p:sp>
          <p:nvSpPr>
            <p:cNvPr id="6"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 name="Text Box 3"/>
            <p:cNvSpPr txBox="1"/>
            <p:nvPr/>
          </p:nvSpPr>
          <p:spPr>
            <a:xfrm>
              <a:off x="474" y="538"/>
              <a:ext cx="3084"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rPr>
                <a:t>Introduction</a:t>
              </a:r>
              <a:endParaRPr lang="en-US" altLang="zh-CN">
                <a:solidFill>
                  <a:schemeClr val="bg1"/>
                </a:solidFill>
                <a:latin typeface="Times New Roman" panose="02020503050405090304" charset="0"/>
                <a:cs typeface="Times New Roman" panose="02020503050405090304" charset="0"/>
              </a:endParaRPr>
            </a:p>
          </p:txBody>
        </p:sp>
      </p:grpSp>
      <p:sp>
        <p:nvSpPr>
          <p:cNvPr id="5" name="Text Box 4"/>
          <p:cNvSpPr txBox="1"/>
          <p:nvPr/>
        </p:nvSpPr>
        <p:spPr>
          <a:xfrm>
            <a:off x="1236980" y="2533015"/>
            <a:ext cx="9883140" cy="2452370"/>
          </a:xfrm>
          <a:prstGeom prst="rect">
            <a:avLst/>
          </a:prstGeom>
          <a:noFill/>
        </p:spPr>
        <p:txBody>
          <a:bodyPr wrap="square" rtlCol="0">
            <a:noAutofit/>
          </a:bodyPr>
          <a:p>
            <a:pPr algn="ctr"/>
            <a:r>
              <a:rPr lang="en-US" altLang="en-US" sz="2400">
                <a:latin typeface="Times New Roman Regular" panose="02020503050405090304" charset="0"/>
                <a:cs typeface="Times New Roman Regular" panose="02020503050405090304" charset="0"/>
              </a:rPr>
              <a:t>Molecular interactions underpin cellular life, including protein–protein, protein–RNA, and protein–DNA interactions. </a:t>
            </a:r>
            <a:endParaRPr lang="en-US" altLang="en-US" sz="2400">
              <a:latin typeface="Times New Roman Regular" panose="02020503050405090304" charset="0"/>
              <a:cs typeface="Times New Roman Regular" panose="02020503050405090304" charset="0"/>
            </a:endParaRPr>
          </a:p>
          <a:p>
            <a:pPr algn="ctr"/>
            <a:endParaRPr lang="en-US" altLang="en-US" sz="2400">
              <a:latin typeface="Times New Roman Regular" panose="02020503050405090304" charset="0"/>
              <a:cs typeface="Times New Roman Regular" panose="02020503050405090304" charset="0"/>
            </a:endParaRPr>
          </a:p>
          <a:p>
            <a:pPr algn="ctr"/>
            <a:r>
              <a:rPr lang="en-US" altLang="zh-CN" sz="2400">
                <a:latin typeface="Times New Roman Regular" panose="02020503050405090304" charset="0"/>
                <a:cs typeface="Times New Roman Regular" panose="02020503050405090304" charset="0"/>
              </a:rPr>
              <a:t>Traditionally, molecular interactions have been studied using methods such as affinity purification, yeast two-hybrid, BiFC, GST pull-down, and co-immunoprecipitation (Co-IP).</a:t>
            </a:r>
            <a:endParaRPr lang="en-US" altLang="zh-CN" sz="2400">
              <a:latin typeface="Times New Roman Regular" panose="02020503050405090304" charset="0"/>
              <a:cs typeface="Times New Roman Regular" panose="02020503050405090304" charset="0"/>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6"/>
          <p:cNvGrpSpPr/>
          <p:nvPr/>
        </p:nvGrpSpPr>
        <p:grpSpPr>
          <a:xfrm>
            <a:off x="1491615" y="5287645"/>
            <a:ext cx="9208770" cy="1278438"/>
            <a:chOff x="2349" y="7867"/>
            <a:chExt cx="14502" cy="1997"/>
          </a:xfrm>
        </p:grpSpPr>
        <p:sp>
          <p:nvSpPr>
            <p:cNvPr id="11" name="Rectangles 10"/>
            <p:cNvSpPr/>
            <p:nvPr/>
          </p:nvSpPr>
          <p:spPr>
            <a:xfrm>
              <a:off x="2349" y="7867"/>
              <a:ext cx="14502" cy="1997"/>
            </a:xfrm>
            <a:prstGeom prst="rect">
              <a:avLst/>
            </a:prstGeom>
            <a:solidFill>
              <a:schemeClr val="bg2">
                <a:lumMod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 name="Text Box 3"/>
            <p:cNvSpPr txBox="1"/>
            <p:nvPr/>
          </p:nvSpPr>
          <p:spPr>
            <a:xfrm>
              <a:off x="3268" y="8220"/>
              <a:ext cx="12852" cy="1296"/>
            </a:xfrm>
            <a:prstGeom prst="rect">
              <a:avLst/>
            </a:prstGeom>
            <a:noFill/>
          </p:spPr>
          <p:txBody>
            <a:bodyPr wrap="square" rtlCol="0">
              <a:spAutoFit/>
            </a:bodyPr>
            <a:p>
              <a:r>
                <a:rPr lang="en-US" altLang="en-US" sz="2400">
                  <a:latin typeface="Times New Roman Regular" panose="02020503050405090304" charset="0"/>
                  <a:cs typeface="Times New Roman Regular" panose="02020503050405090304" charset="0"/>
                  <a:sym typeface="+mn-ea"/>
                </a:rPr>
                <a:t>This approach assumes that protein interactions are sufficiently stable, which leads to the loss of </a:t>
              </a:r>
              <a:r>
                <a:rPr lang="en-US" altLang="zh-CN" sz="2400">
                  <a:solidFill>
                    <a:srgbClr val="3C8C93"/>
                  </a:solidFill>
                  <a:latin typeface="Times New Roman" panose="02020503050405090304" charset="0"/>
                  <a:ea typeface="宋体" panose="02010600030101010101" pitchFamily="2" charset="-122"/>
                  <a:sym typeface="+mn-ea"/>
                </a:rPr>
                <a:t>weak</a:t>
              </a:r>
              <a:r>
                <a:rPr lang="en-US" altLang="en-US" sz="2400">
                  <a:solidFill>
                    <a:srgbClr val="FF0000"/>
                  </a:solidFill>
                  <a:latin typeface="Times New Roman Regular" panose="02020503050405090304" charset="0"/>
                  <a:cs typeface="Times New Roman Regular" panose="02020503050405090304" charset="0"/>
                  <a:sym typeface="+mn-ea"/>
                </a:rPr>
                <a:t> </a:t>
              </a:r>
              <a:r>
                <a:rPr lang="en-US" altLang="en-US" sz="2400">
                  <a:latin typeface="Times New Roman Regular" panose="02020503050405090304" charset="0"/>
                  <a:cs typeface="Times New Roman Regular" panose="02020503050405090304" charset="0"/>
                  <a:sym typeface="+mn-ea"/>
                </a:rPr>
                <a:t>or </a:t>
              </a:r>
              <a:r>
                <a:rPr lang="en-US" altLang="zh-CN" sz="2400">
                  <a:solidFill>
                    <a:srgbClr val="3C8C93"/>
                  </a:solidFill>
                  <a:latin typeface="Times New Roman" panose="02020503050405090304" charset="0"/>
                  <a:ea typeface="宋体" panose="02010600030101010101" pitchFamily="2" charset="-122"/>
                  <a:sym typeface="+mn-ea"/>
                </a:rPr>
                <a:t>transient</a:t>
              </a:r>
              <a:r>
                <a:rPr lang="en-US" altLang="en-US" sz="2400">
                  <a:solidFill>
                    <a:srgbClr val="FF0000"/>
                  </a:solidFill>
                  <a:latin typeface="Times New Roman Regular" panose="02020503050405090304" charset="0"/>
                  <a:cs typeface="Times New Roman Regular" panose="02020503050405090304" charset="0"/>
                  <a:sym typeface="+mn-ea"/>
                </a:rPr>
                <a:t> </a:t>
              </a:r>
              <a:r>
                <a:rPr lang="en-US" altLang="en-US" sz="2400">
                  <a:latin typeface="Times New Roman Regular" panose="02020503050405090304" charset="0"/>
                  <a:cs typeface="Times New Roman Regular" panose="02020503050405090304" charset="0"/>
                  <a:sym typeface="+mn-ea"/>
                </a:rPr>
                <a:t>interactions.</a:t>
              </a:r>
              <a:endParaRPr lang="en-US" altLang="en-US" sz="2400">
                <a:latin typeface="Times New Roman Regular" panose="02020503050405090304" charset="0"/>
                <a:cs typeface="Times New Roman Regular" panose="02020503050405090304" charset="0"/>
                <a:sym typeface="+mn-ea"/>
              </a:endParaRPr>
            </a:p>
          </p:txBody>
        </p:sp>
      </p:grpSp>
      <p:sp>
        <p:nvSpPr>
          <p:cNvPr id="2" name="Text Box 1"/>
          <p:cNvSpPr txBox="1"/>
          <p:nvPr/>
        </p:nvSpPr>
        <p:spPr>
          <a:xfrm>
            <a:off x="1738630" y="431800"/>
            <a:ext cx="8834755" cy="521970"/>
          </a:xfrm>
          <a:prstGeom prst="rect">
            <a:avLst/>
          </a:prstGeom>
          <a:noFill/>
        </p:spPr>
        <p:txBody>
          <a:bodyPr wrap="square" rtlCol="0">
            <a:spAutoFit/>
          </a:bodyPr>
          <a:p>
            <a:pPr algn="l">
              <a:buClrTx/>
              <a:buSzTx/>
              <a:buFontTx/>
            </a:pPr>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Limitations of Traditional Interaction Detection Methods</a:t>
            </a:r>
            <a:endPar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endParaRPr>
          </a:p>
        </p:txBody>
      </p:sp>
      <p:grpSp>
        <p:nvGrpSpPr>
          <p:cNvPr id="3" name="组合 4"/>
          <p:cNvGrpSpPr/>
          <p:nvPr/>
        </p:nvGrpSpPr>
        <p:grpSpPr>
          <a:xfrm>
            <a:off x="-102870" y="0"/>
            <a:ext cx="2496185" cy="384810"/>
            <a:chOff x="-162" y="492"/>
            <a:chExt cx="3948" cy="1076"/>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Text Box 3"/>
            <p:cNvSpPr txBox="1"/>
            <p:nvPr/>
          </p:nvSpPr>
          <p:spPr>
            <a:xfrm>
              <a:off x="290" y="538"/>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Paradigm Shift</a:t>
              </a:r>
              <a:endParaRPr lang="en-US" altLang="zh-CN">
                <a:solidFill>
                  <a:schemeClr val="bg1"/>
                </a:solidFill>
                <a:latin typeface="Times New Roman" panose="02020503050405090304" charset="0"/>
                <a:cs typeface="Times New Roman" panose="02020503050405090304" charset="0"/>
              </a:endParaRPr>
            </a:p>
          </p:txBody>
        </p:sp>
      </p:grpSp>
      <p:pic>
        <p:nvPicPr>
          <p:cNvPr id="5" name="图片 4" descr="nihms-1954668-f0001"/>
          <p:cNvPicPr>
            <a:picLocks noChangeAspect="1"/>
          </p:cNvPicPr>
          <p:nvPr/>
        </p:nvPicPr>
        <p:blipFill>
          <a:blip r:embed="rId1"/>
          <a:srcRect t="40501" b="30608"/>
          <a:stretch>
            <a:fillRect/>
          </a:stretch>
        </p:blipFill>
        <p:spPr>
          <a:xfrm>
            <a:off x="1564640" y="1355090"/>
            <a:ext cx="9182735" cy="3186430"/>
          </a:xfrm>
          <a:prstGeom prst="rect">
            <a:avLst/>
          </a:prstGeom>
        </p:spPr>
      </p:pic>
      <p:sp>
        <p:nvSpPr>
          <p:cNvPr id="8" name="文本框 7"/>
          <p:cNvSpPr txBox="1"/>
          <p:nvPr/>
        </p:nvSpPr>
        <p:spPr>
          <a:xfrm>
            <a:off x="4340860" y="4549775"/>
            <a:ext cx="3630930" cy="398780"/>
          </a:xfrm>
          <a:prstGeom prst="rect">
            <a:avLst/>
          </a:prstGeom>
          <a:noFill/>
        </p:spPr>
        <p:txBody>
          <a:bodyPr wrap="square" rtlCol="0">
            <a:spAutoFit/>
          </a:bodyPr>
          <a:p>
            <a:r>
              <a:rPr lang="en-US" altLang="zh-CN" sz="2000">
                <a:latin typeface="Times New Roman" panose="02020503050405090304" charset="0"/>
                <a:cs typeface="Times New Roman" panose="02020503050405090304" charset="0"/>
              </a:rPr>
              <a:t>Steps of Co-</a:t>
            </a:r>
            <a:r>
              <a:rPr lang="en-US" altLang="en-US" sz="2000">
                <a:latin typeface="Times New Roman" panose="02020503050405090304" charset="0"/>
                <a:cs typeface="Times New Roman" panose="02020503050405090304" charset="0"/>
                <a:sym typeface="+mn-ea"/>
              </a:rPr>
              <a:t>immunoprecipitation</a:t>
            </a:r>
            <a:endParaRPr lang="en-US" altLang="en-US" sz="2000">
              <a:latin typeface="Times New Roman" panose="02020503050405090304" charset="0"/>
              <a:cs typeface="Times New Roman" panose="02020503050405090304" charset="0"/>
              <a:sym typeface="+mn-ea"/>
            </a:endParaRPr>
          </a:p>
        </p:txBody>
      </p:sp>
      <p:sp>
        <p:nvSpPr>
          <p:cNvPr id="6" name="文本框 5"/>
          <p:cNvSpPr txBox="1"/>
          <p:nvPr/>
        </p:nvSpPr>
        <p:spPr>
          <a:xfrm>
            <a:off x="0" y="6565583"/>
            <a:ext cx="5080000" cy="306705"/>
          </a:xfrm>
          <a:prstGeom prst="rect">
            <a:avLst/>
          </a:prstGeom>
        </p:spPr>
        <p:txBody>
          <a:bodyPr>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Pfeiffer et al.Methods in Cell Biology 2022</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4"/>
          <p:cNvGrpSpPr/>
          <p:nvPr/>
        </p:nvGrpSpPr>
        <p:grpSpPr>
          <a:xfrm>
            <a:off x="-102870" y="0"/>
            <a:ext cx="2496185" cy="384810"/>
            <a:chOff x="-162" y="492"/>
            <a:chExt cx="3948" cy="1076"/>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Text Box 3"/>
            <p:cNvSpPr txBox="1"/>
            <p:nvPr/>
          </p:nvSpPr>
          <p:spPr>
            <a:xfrm>
              <a:off x="290" y="538"/>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Paradigm Shift</a:t>
              </a:r>
              <a:endParaRPr lang="en-US" altLang="zh-CN">
                <a:solidFill>
                  <a:schemeClr val="bg1"/>
                </a:solidFill>
                <a:latin typeface="Times New Roman" panose="02020503050405090304" charset="0"/>
                <a:cs typeface="Times New Roman" panose="02020503050405090304" charset="0"/>
              </a:endParaRPr>
            </a:p>
          </p:txBody>
        </p:sp>
      </p:grpSp>
      <p:grpSp>
        <p:nvGrpSpPr>
          <p:cNvPr id="11" name="组合 10"/>
          <p:cNvGrpSpPr/>
          <p:nvPr/>
        </p:nvGrpSpPr>
        <p:grpSpPr>
          <a:xfrm>
            <a:off x="1381125" y="5278120"/>
            <a:ext cx="9483090" cy="1179830"/>
            <a:chOff x="2175" y="8942"/>
            <a:chExt cx="14934" cy="1858"/>
          </a:xfrm>
        </p:grpSpPr>
        <p:sp>
          <p:nvSpPr>
            <p:cNvPr id="9" name="Rectangles 8"/>
            <p:cNvSpPr/>
            <p:nvPr/>
          </p:nvSpPr>
          <p:spPr>
            <a:xfrm>
              <a:off x="2175" y="8942"/>
              <a:ext cx="14934" cy="1858"/>
            </a:xfrm>
            <a:prstGeom prst="rect">
              <a:avLst/>
            </a:prstGeom>
            <a:solidFill>
              <a:schemeClr val="bg2">
                <a:lumMod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 name="Text Box 5"/>
            <p:cNvSpPr txBox="1"/>
            <p:nvPr/>
          </p:nvSpPr>
          <p:spPr>
            <a:xfrm>
              <a:off x="2723" y="9159"/>
              <a:ext cx="13897" cy="1378"/>
            </a:xfrm>
            <a:prstGeom prst="rect">
              <a:avLst/>
            </a:prstGeom>
            <a:noFill/>
          </p:spPr>
          <p:txBody>
            <a:bodyPr wrap="square" rtlCol="0">
              <a:noAutofit/>
            </a:bodyPr>
            <a:p>
              <a:r>
                <a:rPr lang="en-US" altLang="en-US" sz="2400">
                  <a:latin typeface="Times New Roman Regular" panose="02020503050405090304" charset="0"/>
                  <a:cs typeface="Times New Roman Regular" panose="02020503050405090304" charset="0"/>
                </a:rPr>
                <a:t>This </a:t>
              </a:r>
              <a:r>
                <a:rPr lang="en-US" altLang="zh-CN" sz="2400">
                  <a:latin typeface="Times New Roman" panose="02020503050405090304" charset="0"/>
                  <a:cs typeface="Times New Roman" panose="02020503050405090304" charset="0"/>
                  <a:sym typeface="+mn-ea"/>
                </a:rPr>
                <a:t>Yeast-two-hybrid </a:t>
              </a:r>
              <a:r>
                <a:rPr lang="en-US" altLang="en-US" sz="2400">
                  <a:latin typeface="Times New Roman Regular" panose="02020503050405090304" charset="0"/>
                  <a:cs typeface="Times New Roman Regular" panose="02020503050405090304" charset="0"/>
                </a:rPr>
                <a:t>system ignores </a:t>
              </a:r>
              <a:r>
                <a:rPr lang="en-US" altLang="zh-CN" sz="2400">
                  <a:solidFill>
                    <a:srgbClr val="3C8C93"/>
                  </a:solidFill>
                  <a:latin typeface="Times New Roman" panose="02020503050405090304" charset="0"/>
                  <a:ea typeface="宋体" panose="02010600030101010101" pitchFamily="2" charset="-122"/>
                </a:rPr>
                <a:t>native localization</a:t>
              </a:r>
              <a:r>
                <a:rPr lang="en-US" altLang="en-US" sz="2400">
                  <a:latin typeface="Times New Roman Regular" panose="02020503050405090304" charset="0"/>
                  <a:cs typeface="Times New Roman Regular" panose="02020503050405090304" charset="0"/>
                </a:rPr>
                <a:t>, </a:t>
              </a:r>
              <a:r>
                <a:rPr lang="en-US" altLang="zh-CN" sz="2400">
                  <a:solidFill>
                    <a:srgbClr val="3C8C93"/>
                  </a:solidFill>
                  <a:latin typeface="Times New Roman" panose="02020503050405090304" charset="0"/>
                  <a:ea typeface="宋体" panose="02010600030101010101" pitchFamily="2" charset="-122"/>
                </a:rPr>
                <a:t>post-translational</a:t>
              </a:r>
              <a:r>
                <a:rPr lang="en-US" altLang="en-US" sz="2400">
                  <a:solidFill>
                    <a:srgbClr val="FF0000"/>
                  </a:solidFill>
                  <a:latin typeface="Times New Roman Regular" panose="02020503050405090304" charset="0"/>
                  <a:cs typeface="Times New Roman Regular" panose="02020503050405090304" charset="0"/>
                </a:rPr>
                <a:t> </a:t>
              </a:r>
              <a:r>
                <a:rPr lang="en-US" altLang="zh-CN" sz="2400">
                  <a:solidFill>
                    <a:srgbClr val="3C8C93"/>
                  </a:solidFill>
                  <a:latin typeface="Times New Roman" panose="02020503050405090304" charset="0"/>
                  <a:ea typeface="宋体" panose="02010600030101010101" pitchFamily="2" charset="-122"/>
                </a:rPr>
                <a:t>modifications</a:t>
              </a:r>
              <a:r>
                <a:rPr lang="en-US" altLang="en-US" sz="2400">
                  <a:latin typeface="Times New Roman Regular" panose="02020503050405090304" charset="0"/>
                  <a:cs typeface="Times New Roman Regular" panose="02020503050405090304" charset="0"/>
                </a:rPr>
                <a:t>, and </a:t>
              </a:r>
              <a:r>
                <a:rPr lang="en-US" altLang="zh-CN" sz="2400">
                  <a:solidFill>
                    <a:srgbClr val="3C8C93"/>
                  </a:solidFill>
                  <a:latin typeface="Times New Roman" panose="02020503050405090304" charset="0"/>
                  <a:ea typeface="宋体" panose="02010600030101010101" pitchFamily="2" charset="-122"/>
                </a:rPr>
                <a:t>cellular environment</a:t>
              </a:r>
              <a:endParaRPr lang="en-US" altLang="en-US" sz="2400">
                <a:solidFill>
                  <a:srgbClr val="FF0000"/>
                </a:solidFill>
                <a:latin typeface="Times New Roman Regular" panose="02020503050405090304" charset="0"/>
                <a:cs typeface="Times New Roman Regular" panose="02020503050405090304" charset="0"/>
              </a:endParaRPr>
            </a:p>
          </p:txBody>
        </p:sp>
      </p:grpSp>
      <p:pic>
        <p:nvPicPr>
          <p:cNvPr id="5" name="图片 4" descr="nihms-1954668-f0001"/>
          <p:cNvPicPr>
            <a:picLocks noChangeAspect="1"/>
          </p:cNvPicPr>
          <p:nvPr/>
        </p:nvPicPr>
        <p:blipFill>
          <a:blip r:embed="rId1"/>
          <a:srcRect l="142" t="2544" r="-142" b="65038"/>
          <a:stretch>
            <a:fillRect/>
          </a:stretch>
        </p:blipFill>
        <p:spPr>
          <a:xfrm>
            <a:off x="1608455" y="1021080"/>
            <a:ext cx="8834755" cy="3439795"/>
          </a:xfrm>
          <a:prstGeom prst="rect">
            <a:avLst/>
          </a:prstGeom>
        </p:spPr>
      </p:pic>
      <p:sp>
        <p:nvSpPr>
          <p:cNvPr id="2" name="Text Box 1"/>
          <p:cNvSpPr txBox="1"/>
          <p:nvPr/>
        </p:nvSpPr>
        <p:spPr>
          <a:xfrm>
            <a:off x="1738630" y="431800"/>
            <a:ext cx="8834755" cy="521970"/>
          </a:xfrm>
          <a:prstGeom prst="rect">
            <a:avLst/>
          </a:prstGeom>
          <a:noFill/>
        </p:spPr>
        <p:txBody>
          <a:bodyPr wrap="square" rtlCol="0">
            <a:spAutoFit/>
          </a:bodyPr>
          <a:p>
            <a:pPr algn="l">
              <a:buClrTx/>
              <a:buSzTx/>
              <a:buFontTx/>
            </a:pPr>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Limitations of Traditional Interaction Detection Methods</a:t>
            </a:r>
            <a:endPar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endParaRPr>
          </a:p>
        </p:txBody>
      </p:sp>
      <p:sp>
        <p:nvSpPr>
          <p:cNvPr id="3" name="文本框 2"/>
          <p:cNvSpPr txBox="1"/>
          <p:nvPr/>
        </p:nvSpPr>
        <p:spPr>
          <a:xfrm>
            <a:off x="4340860" y="4549775"/>
            <a:ext cx="3577590" cy="398780"/>
          </a:xfrm>
          <a:prstGeom prst="rect">
            <a:avLst/>
          </a:prstGeom>
          <a:noFill/>
        </p:spPr>
        <p:txBody>
          <a:bodyPr wrap="square" rtlCol="0">
            <a:spAutoFit/>
          </a:bodyPr>
          <a:p>
            <a:r>
              <a:rPr lang="en-US" altLang="zh-CN" sz="2000">
                <a:latin typeface="Times New Roman" panose="02020503050405090304" charset="0"/>
                <a:cs typeface="Times New Roman" panose="02020503050405090304" charset="0"/>
              </a:rPr>
              <a:t>Principle of Yeast-two-hybrid</a:t>
            </a:r>
            <a:endParaRPr lang="en-US" altLang="en-US" sz="2000">
              <a:latin typeface="Times New Roman" panose="02020503050405090304" charset="0"/>
              <a:cs typeface="Times New Roman" panose="02020503050405090304" charset="0"/>
              <a:sym typeface="+mn-ea"/>
            </a:endParaRPr>
          </a:p>
        </p:txBody>
      </p:sp>
      <p:sp>
        <p:nvSpPr>
          <p:cNvPr id="8" name="文本框 7"/>
          <p:cNvSpPr txBox="1"/>
          <p:nvPr/>
        </p:nvSpPr>
        <p:spPr>
          <a:xfrm>
            <a:off x="0" y="6565583"/>
            <a:ext cx="5080000" cy="306705"/>
          </a:xfrm>
          <a:prstGeom prst="rect">
            <a:avLst/>
          </a:prstGeom>
        </p:spPr>
        <p:txBody>
          <a:bodyPr>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Pfeiffer et al.Methods in Cell Biology 2022</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nihms-1954668-f0003"/>
          <p:cNvPicPr>
            <a:picLocks noChangeAspect="1"/>
          </p:cNvPicPr>
          <p:nvPr/>
        </p:nvPicPr>
        <p:blipFill>
          <a:blip r:embed="rId1"/>
          <a:srcRect t="8854" b="47524"/>
          <a:stretch>
            <a:fillRect/>
          </a:stretch>
        </p:blipFill>
        <p:spPr>
          <a:xfrm>
            <a:off x="6317615" y="2591435"/>
            <a:ext cx="4789805" cy="2055495"/>
          </a:xfrm>
          <a:prstGeom prst="rect">
            <a:avLst/>
          </a:prstGeom>
        </p:spPr>
      </p:pic>
      <p:grpSp>
        <p:nvGrpSpPr>
          <p:cNvPr id="7" name="组合 4"/>
          <p:cNvGrpSpPr/>
          <p:nvPr/>
        </p:nvGrpSpPr>
        <p:grpSpPr>
          <a:xfrm>
            <a:off x="-102870" y="0"/>
            <a:ext cx="2496185" cy="384810"/>
            <a:chOff x="-162" y="492"/>
            <a:chExt cx="3948" cy="1076"/>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Text Box 3"/>
            <p:cNvSpPr txBox="1"/>
            <p:nvPr/>
          </p:nvSpPr>
          <p:spPr>
            <a:xfrm>
              <a:off x="290" y="538"/>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Paradigm Shift</a:t>
              </a:r>
              <a:endParaRPr lang="en-US" altLang="zh-CN">
                <a:solidFill>
                  <a:schemeClr val="bg1"/>
                </a:solidFill>
                <a:latin typeface="Times New Roman" panose="02020503050405090304" charset="0"/>
                <a:cs typeface="Times New Roman" panose="02020503050405090304" charset="0"/>
              </a:endParaRPr>
            </a:p>
          </p:txBody>
        </p:sp>
      </p:grpSp>
      <p:sp>
        <p:nvSpPr>
          <p:cNvPr id="8" name="Text Box 1"/>
          <p:cNvSpPr txBox="1"/>
          <p:nvPr/>
        </p:nvSpPr>
        <p:spPr>
          <a:xfrm>
            <a:off x="3881755" y="632460"/>
            <a:ext cx="4428490" cy="521970"/>
          </a:xfrm>
          <a:prstGeom prst="rect">
            <a:avLst/>
          </a:prstGeom>
          <a:noFill/>
        </p:spPr>
        <p:txBody>
          <a:bodyPr wrap="square" rtlCol="0">
            <a:spAutoFit/>
          </a:bodyPr>
          <a:p>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How to solve this problem</a:t>
            </a:r>
            <a:r>
              <a:rPr lang="en-US" sz="2400">
                <a:effectLst>
                  <a:outerShdw blurRad="38100" dist="38100" dir="2700000" algn="tl">
                    <a:srgbClr val="000000">
                      <a:alpha val="43137"/>
                    </a:srgbClr>
                  </a:outerShdw>
                </a:effectLst>
                <a:latin typeface="Times New Roman" panose="02020503050405090304" charset="0"/>
                <a:cs typeface="Times New Roman" panose="02020503050405090304" charset="0"/>
              </a:rPr>
              <a:t>?</a:t>
            </a:r>
            <a:endParaRPr lang="en-US" sz="2400">
              <a:effectLst>
                <a:outerShdw blurRad="38100" dist="38100" dir="2700000" algn="tl">
                  <a:srgbClr val="000000">
                    <a:alpha val="43137"/>
                  </a:srgbClr>
                </a:outerShdw>
              </a:effectLst>
              <a:latin typeface="Times New Roman" panose="02020503050405090304" charset="0"/>
              <a:cs typeface="Times New Roman" panose="02020503050405090304" charset="0"/>
            </a:endParaRPr>
          </a:p>
        </p:txBody>
      </p:sp>
      <p:sp>
        <p:nvSpPr>
          <p:cNvPr id="11" name="Text Box 4"/>
          <p:cNvSpPr txBox="1"/>
          <p:nvPr/>
        </p:nvSpPr>
        <p:spPr>
          <a:xfrm>
            <a:off x="1273175" y="5970270"/>
            <a:ext cx="2469515" cy="460375"/>
          </a:xfrm>
          <a:prstGeom prst="rect">
            <a:avLst/>
          </a:prstGeom>
          <a:noFill/>
        </p:spPr>
        <p:txBody>
          <a:bodyPr wrap="square" rtlCol="0">
            <a:spAutoFit/>
          </a:bodyPr>
          <a:p>
            <a:r>
              <a:rPr lang="en-US" sz="2400">
                <a:latin typeface="Times New Roman" panose="02020503050405090304" charset="0"/>
                <a:cs typeface="Times New Roman" panose="02020503050405090304" charset="0"/>
              </a:rPr>
              <a:t>Label by complex</a:t>
            </a:r>
            <a:endParaRPr lang="en-US" sz="2400">
              <a:latin typeface="Times New Roman" panose="02020503050405090304" charset="0"/>
              <a:cs typeface="Times New Roman" panose="02020503050405090304" charset="0"/>
            </a:endParaRPr>
          </a:p>
        </p:txBody>
      </p:sp>
      <p:sp>
        <p:nvSpPr>
          <p:cNvPr id="14" name="Text Box 6"/>
          <p:cNvSpPr txBox="1"/>
          <p:nvPr/>
        </p:nvSpPr>
        <p:spPr>
          <a:xfrm>
            <a:off x="7349490" y="5970270"/>
            <a:ext cx="2574925" cy="460375"/>
          </a:xfrm>
          <a:prstGeom prst="rect">
            <a:avLst/>
          </a:prstGeom>
          <a:noFill/>
        </p:spPr>
        <p:txBody>
          <a:bodyPr wrap="square" rtlCol="0">
            <a:spAutoFit/>
          </a:bodyPr>
          <a:p>
            <a:r>
              <a:rPr lang="en-US" sz="2400">
                <a:latin typeface="Times New Roman" panose="02020503050405090304" charset="0"/>
                <a:cs typeface="Times New Roman" panose="02020503050405090304" charset="0"/>
              </a:rPr>
              <a:t>Label by proximity</a:t>
            </a:r>
            <a:endParaRPr lang="en-US" sz="2400">
              <a:latin typeface="Times New Roman" panose="02020503050405090304" charset="0"/>
              <a:cs typeface="Times New Roman" panose="02020503050405090304" charset="0"/>
            </a:endParaRPr>
          </a:p>
        </p:txBody>
      </p:sp>
      <p:pic>
        <p:nvPicPr>
          <p:cNvPr id="15" name="图片 14" descr="nihms-1954668-f0001"/>
          <p:cNvPicPr>
            <a:picLocks noChangeAspect="1"/>
          </p:cNvPicPr>
          <p:nvPr/>
        </p:nvPicPr>
        <p:blipFill>
          <a:blip r:embed="rId2"/>
          <a:srcRect l="142" t="2544" r="-142" b="65038"/>
          <a:stretch>
            <a:fillRect/>
          </a:stretch>
        </p:blipFill>
        <p:spPr>
          <a:xfrm>
            <a:off x="127635" y="1379855"/>
            <a:ext cx="5422265" cy="2111375"/>
          </a:xfrm>
          <a:prstGeom prst="rect">
            <a:avLst/>
          </a:prstGeom>
        </p:spPr>
      </p:pic>
      <p:pic>
        <p:nvPicPr>
          <p:cNvPr id="16" name="图片 15" descr="nihms-1954668-f0001"/>
          <p:cNvPicPr>
            <a:picLocks noChangeAspect="1"/>
          </p:cNvPicPr>
          <p:nvPr/>
        </p:nvPicPr>
        <p:blipFill>
          <a:blip r:embed="rId3"/>
          <a:srcRect t="40501" b="30608"/>
          <a:stretch>
            <a:fillRect/>
          </a:stretch>
        </p:blipFill>
        <p:spPr>
          <a:xfrm>
            <a:off x="350520" y="3985260"/>
            <a:ext cx="5328920" cy="1849120"/>
          </a:xfrm>
          <a:prstGeom prst="rect">
            <a:avLst/>
          </a:prstGeom>
        </p:spPr>
      </p:pic>
      <p:sp>
        <p:nvSpPr>
          <p:cNvPr id="17" name="文本框 16"/>
          <p:cNvSpPr txBox="1"/>
          <p:nvPr/>
        </p:nvSpPr>
        <p:spPr>
          <a:xfrm>
            <a:off x="127635" y="1236980"/>
            <a:ext cx="6096000" cy="398780"/>
          </a:xfrm>
          <a:prstGeom prst="rect">
            <a:avLst/>
          </a:prstGeom>
          <a:noFill/>
        </p:spPr>
        <p:txBody>
          <a:bodyPr wrap="square" rtlCol="0" anchor="t">
            <a:spAutoFit/>
          </a:bodyPr>
          <a:p>
            <a:r>
              <a:rPr lang="en-US" altLang="zh-CN" sz="2000">
                <a:latin typeface="Times New Roman" panose="02020503050405090304" charset="0"/>
                <a:cs typeface="Times New Roman" panose="02020503050405090304" charset="0"/>
                <a:sym typeface="+mn-ea"/>
              </a:rPr>
              <a:t>Yeast-two-hybrid</a:t>
            </a:r>
            <a:endParaRPr lang="en-US" altLang="zh-CN" sz="2000">
              <a:latin typeface="Times New Roman" panose="02020503050405090304" charset="0"/>
              <a:cs typeface="Times New Roman" panose="02020503050405090304" charset="0"/>
              <a:sym typeface="+mn-ea"/>
            </a:endParaRPr>
          </a:p>
        </p:txBody>
      </p:sp>
      <p:sp>
        <p:nvSpPr>
          <p:cNvPr id="18" name="文本框 17"/>
          <p:cNvSpPr txBox="1"/>
          <p:nvPr/>
        </p:nvSpPr>
        <p:spPr>
          <a:xfrm>
            <a:off x="127635" y="3594735"/>
            <a:ext cx="6096000" cy="398780"/>
          </a:xfrm>
          <a:prstGeom prst="rect">
            <a:avLst/>
          </a:prstGeom>
          <a:noFill/>
        </p:spPr>
        <p:txBody>
          <a:bodyPr wrap="square" rtlCol="0" anchor="t">
            <a:spAutoFit/>
          </a:bodyPr>
          <a:p>
            <a:r>
              <a:rPr lang="en-US" altLang="zh-CN" sz="2000">
                <a:latin typeface="Times New Roman" panose="02020503050405090304" charset="0"/>
                <a:cs typeface="Times New Roman" panose="02020503050405090304" charset="0"/>
                <a:sym typeface="+mn-ea"/>
              </a:rPr>
              <a:t>Co-</a:t>
            </a:r>
            <a:r>
              <a:rPr lang="en-US" altLang="en-US" sz="2000">
                <a:latin typeface="Times New Roman" panose="02020503050405090304" charset="0"/>
                <a:cs typeface="Times New Roman" panose="02020503050405090304" charset="0"/>
                <a:sym typeface="+mn-ea"/>
              </a:rPr>
              <a:t>immunoprecipitation</a:t>
            </a:r>
            <a:endParaRPr lang="en-US" altLang="en-US" sz="2000">
              <a:latin typeface="Times New Roman" panose="02020503050405090304" charset="0"/>
              <a:cs typeface="Times New Roman" panose="02020503050405090304" charset="0"/>
              <a:sym typeface="+mn-ea"/>
            </a:endParaRPr>
          </a:p>
        </p:txBody>
      </p:sp>
      <p:sp>
        <p:nvSpPr>
          <p:cNvPr id="19" name="文本框 18"/>
          <p:cNvSpPr txBox="1"/>
          <p:nvPr/>
        </p:nvSpPr>
        <p:spPr>
          <a:xfrm>
            <a:off x="6473825" y="1970405"/>
            <a:ext cx="4064000" cy="398780"/>
          </a:xfrm>
          <a:prstGeom prst="rect">
            <a:avLst/>
          </a:prstGeom>
          <a:noFill/>
        </p:spPr>
        <p:txBody>
          <a:bodyPr wrap="square" rtlCol="0">
            <a:spAutoFit/>
          </a:bodyPr>
          <a:p>
            <a:r>
              <a:rPr lang="en-US" altLang="zh-CN" sz="2000">
                <a:latin typeface="Times New Roman" panose="02020503050405090304" charset="0"/>
                <a:cs typeface="Times New Roman" panose="02020503050405090304" charset="0"/>
              </a:rPr>
              <a:t>Proximity Labeling</a:t>
            </a:r>
            <a:endParaRPr lang="en-US" altLang="zh-CN" sz="2000">
              <a:latin typeface="Times New Roman" panose="02020503050405090304" charset="0"/>
              <a:cs typeface="Times New Roman" panose="02020503050405090304" charset="0"/>
            </a:endParaRPr>
          </a:p>
        </p:txBody>
      </p:sp>
      <p:sp>
        <p:nvSpPr>
          <p:cNvPr id="6" name="文本框 5"/>
          <p:cNvSpPr txBox="1"/>
          <p:nvPr/>
        </p:nvSpPr>
        <p:spPr>
          <a:xfrm>
            <a:off x="0" y="6565583"/>
            <a:ext cx="5080000" cy="306705"/>
          </a:xfrm>
          <a:prstGeom prst="rect">
            <a:avLst/>
          </a:prstGeom>
        </p:spPr>
        <p:txBody>
          <a:bodyPr>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Pfeiffer et al.Methods in Cell Biology 2022</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Rectangles 9"/>
          <p:cNvSpPr/>
          <p:nvPr/>
        </p:nvSpPr>
        <p:spPr>
          <a:xfrm>
            <a:off x="7194550" y="-635"/>
            <a:ext cx="4997450" cy="6844665"/>
          </a:xfrm>
          <a:prstGeom prst="rect">
            <a:avLst/>
          </a:prstGeom>
          <a:solidFill>
            <a:schemeClr val="bg2">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4" name="图片 3"/>
          <p:cNvPicPr>
            <a:picLocks noChangeAspect="1"/>
          </p:cNvPicPr>
          <p:nvPr/>
        </p:nvPicPr>
        <p:blipFill>
          <a:blip r:embed="rId1"/>
          <a:stretch>
            <a:fillRect/>
          </a:stretch>
        </p:blipFill>
        <p:spPr>
          <a:xfrm>
            <a:off x="571500" y="1180465"/>
            <a:ext cx="6499225" cy="5090160"/>
          </a:xfrm>
          <a:prstGeom prst="rect">
            <a:avLst/>
          </a:prstGeom>
        </p:spPr>
      </p:pic>
      <p:sp>
        <p:nvSpPr>
          <p:cNvPr id="2" name="Text Box 1"/>
          <p:cNvSpPr txBox="1"/>
          <p:nvPr/>
        </p:nvSpPr>
        <p:spPr>
          <a:xfrm>
            <a:off x="13335" y="6536690"/>
            <a:ext cx="4064000" cy="306705"/>
          </a:xfrm>
          <a:prstGeom prst="rect">
            <a:avLst/>
          </a:prstGeom>
          <a:noFill/>
        </p:spPr>
        <p:txBody>
          <a:bodyPr wrap="square" rtlCol="0">
            <a:spAutoFit/>
          </a:bodyPr>
          <a:p>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Adapted from Khan et al., 2020, Frontiers in Genetics</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
        <p:nvSpPr>
          <p:cNvPr id="8" name="Text Box 7"/>
          <p:cNvSpPr txBox="1"/>
          <p:nvPr/>
        </p:nvSpPr>
        <p:spPr>
          <a:xfrm>
            <a:off x="4508500" y="546100"/>
            <a:ext cx="4064000" cy="368300"/>
          </a:xfrm>
          <a:prstGeom prst="rect">
            <a:avLst/>
          </a:prstGeom>
          <a:noFill/>
        </p:spPr>
        <p:txBody>
          <a:bodyPr wrap="square" rtlCol="0">
            <a:spAutoFit/>
          </a:bodyPr>
          <a:p>
            <a:endParaRPr lang="en-US"/>
          </a:p>
        </p:txBody>
      </p:sp>
      <p:grpSp>
        <p:nvGrpSpPr>
          <p:cNvPr id="11" name="组合 10"/>
          <p:cNvGrpSpPr/>
          <p:nvPr/>
        </p:nvGrpSpPr>
        <p:grpSpPr>
          <a:xfrm>
            <a:off x="-102870" y="0"/>
            <a:ext cx="2496185" cy="384810"/>
            <a:chOff x="-162" y="492"/>
            <a:chExt cx="3948" cy="1076"/>
          </a:xfrm>
        </p:grpSpPr>
        <p:sp>
          <p:nvSpPr>
            <p:cNvPr id="12"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3" name="Text Box 3"/>
            <p:cNvSpPr txBox="1"/>
            <p:nvPr/>
          </p:nvSpPr>
          <p:spPr>
            <a:xfrm>
              <a:off x="290" y="538"/>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Paradigm Shift</a:t>
              </a:r>
              <a:endParaRPr lang="en-US" altLang="zh-CN">
                <a:solidFill>
                  <a:schemeClr val="bg1"/>
                </a:solidFill>
                <a:latin typeface="Times New Roman" panose="02020503050405090304" charset="0"/>
                <a:cs typeface="Times New Roman" panose="02020503050405090304" charset="0"/>
              </a:endParaRPr>
            </a:p>
          </p:txBody>
        </p:sp>
      </p:grpSp>
      <p:sp>
        <p:nvSpPr>
          <p:cNvPr id="3" name="Text Box 2"/>
          <p:cNvSpPr txBox="1"/>
          <p:nvPr/>
        </p:nvSpPr>
        <p:spPr>
          <a:xfrm>
            <a:off x="2617470" y="454025"/>
            <a:ext cx="7846060" cy="460375"/>
          </a:xfrm>
          <a:prstGeom prst="rect">
            <a:avLst/>
          </a:prstGeom>
          <a:noFill/>
        </p:spPr>
        <p:txBody>
          <a:bodyPr wrap="square" rtlCol="0">
            <a:spAutoFit/>
          </a:bodyPr>
          <a:p>
            <a:pPr algn="l">
              <a:buClrTx/>
              <a:buSzTx/>
              <a:buFontTx/>
            </a:pPr>
            <a:r>
              <a:rPr lang="en-US" altLang="en-US" sz="24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A Paradigm Shift: From Complex to  </a:t>
            </a:r>
            <a:r>
              <a:rPr lang="en-US" altLang="en-US" sz="2400">
                <a:solidFill>
                  <a:schemeClr val="bg1"/>
                </a:solidFill>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Proximity</a:t>
            </a:r>
            <a:r>
              <a:rPr lang="en-US" altLang="en-US" sz="2400">
                <a:solidFill>
                  <a:schemeClr val="bg1"/>
                </a:solidFill>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 Labeling</a:t>
            </a:r>
            <a:endParaRPr lang="en-US" altLang="en-US" sz="2400">
              <a:solidFill>
                <a:schemeClr val="bg1"/>
              </a:solidFill>
              <a:effectLst>
                <a:outerShdw blurRad="38100" dist="19050" dir="2700000" algn="tl" rotWithShape="0">
                  <a:schemeClr val="dk1">
                    <a:alpha val="40000"/>
                  </a:schemeClr>
                </a:outerShdw>
              </a:effectLst>
              <a:latin typeface="Times New Roman" panose="02020503050405090304" charset="0"/>
              <a:cs typeface="Times New Roman" panose="02020503050405090304" charset="0"/>
            </a:endParaRPr>
          </a:p>
        </p:txBody>
      </p:sp>
      <p:sp>
        <p:nvSpPr>
          <p:cNvPr id="9" name="Text Box 8"/>
          <p:cNvSpPr txBox="1"/>
          <p:nvPr/>
        </p:nvSpPr>
        <p:spPr>
          <a:xfrm>
            <a:off x="7398385" y="1363345"/>
            <a:ext cx="4064000" cy="829945"/>
          </a:xfrm>
          <a:prstGeom prst="rect">
            <a:avLst/>
          </a:prstGeom>
          <a:noFill/>
        </p:spPr>
        <p:txBody>
          <a:bodyPr wrap="square" rtlCol="0">
            <a:spAutoFit/>
          </a:bodyPr>
          <a:p>
            <a:pPr marL="285750" indent="-285750">
              <a:buFont typeface="Arial" panose="020B0604020202090204" pitchFamily="34" charset="0"/>
              <a:buChar char="•"/>
            </a:pPr>
            <a:r>
              <a:rPr lang="en-US" altLang="zh-CN" sz="2400">
                <a:solidFill>
                  <a:schemeClr val="bg1"/>
                </a:solidFill>
                <a:latin typeface="Times New Roman Regular" panose="02020503050405090304" charset="0"/>
                <a:cs typeface="Times New Roman Regular" panose="02020503050405090304" charset="0"/>
                <a:sym typeface="+mn-ea"/>
              </a:rPr>
              <a:t> </a:t>
            </a:r>
            <a:r>
              <a:rPr lang="en-US" altLang="zh-CN" sz="2400" i="1">
                <a:solidFill>
                  <a:schemeClr val="bg1"/>
                </a:solidFill>
                <a:latin typeface="Times New Roman Italic" panose="02020503050405090304" charset="0"/>
                <a:cs typeface="Times New Roman Italic" panose="02020503050405090304" charset="0"/>
                <a:sym typeface="+mn-ea"/>
              </a:rPr>
              <a:t>In situ</a:t>
            </a:r>
            <a:r>
              <a:rPr lang="en-US" altLang="zh-CN" sz="2400">
                <a:solidFill>
                  <a:schemeClr val="bg1"/>
                </a:solidFill>
                <a:latin typeface="Times New Roman Regular" panose="02020503050405090304" charset="0"/>
                <a:cs typeface="Times New Roman Regular" panose="02020503050405090304" charset="0"/>
                <a:sym typeface="+mn-ea"/>
              </a:rPr>
              <a:t> labeling </a:t>
            </a:r>
            <a:endParaRPr lang="en-US" altLang="zh-CN" sz="2400">
              <a:solidFill>
                <a:schemeClr val="bg1"/>
              </a:solidFill>
              <a:latin typeface="Times New Roman Regular" panose="02020503050405090304" charset="0"/>
              <a:cs typeface="Times New Roman Regular" panose="02020503050405090304" charset="0"/>
            </a:endParaRPr>
          </a:p>
          <a:p>
            <a:endParaRPr lang="en-US" altLang="zh-CN" sz="2400">
              <a:solidFill>
                <a:schemeClr val="bg1"/>
              </a:solidFill>
              <a:latin typeface="Times New Roman Regular" panose="02020503050405090304" charset="0"/>
              <a:cs typeface="Times New Roman Regular" panose="02020503050405090304" charset="0"/>
            </a:endParaRPr>
          </a:p>
        </p:txBody>
      </p:sp>
      <p:sp>
        <p:nvSpPr>
          <p:cNvPr id="14" name="Text Box 13"/>
          <p:cNvSpPr txBox="1"/>
          <p:nvPr/>
        </p:nvSpPr>
        <p:spPr>
          <a:xfrm>
            <a:off x="7411720" y="2642235"/>
            <a:ext cx="4064000" cy="829945"/>
          </a:xfrm>
          <a:prstGeom prst="rect">
            <a:avLst/>
          </a:prstGeom>
          <a:noFill/>
        </p:spPr>
        <p:txBody>
          <a:bodyPr wrap="square" rtlCol="0">
            <a:spAutoFit/>
          </a:bodyPr>
          <a:p>
            <a:pPr marL="285750" indent="-285750">
              <a:buFont typeface="Arial" panose="020B0604020202090204" pitchFamily="34" charset="0"/>
              <a:buChar char="•"/>
            </a:pPr>
            <a:r>
              <a:rPr lang="en-US" altLang="zh-CN" sz="2400">
                <a:solidFill>
                  <a:schemeClr val="bg1"/>
                </a:solidFill>
                <a:latin typeface="Times New Roman Regular" panose="02020503050405090304" charset="0"/>
                <a:cs typeface="Times New Roman Regular" panose="02020503050405090304" charset="0"/>
                <a:sym typeface="+mn-ea"/>
              </a:rPr>
              <a:t> Spatial proximity  </a:t>
            </a:r>
            <a:endParaRPr lang="en-US" altLang="zh-CN" sz="2400">
              <a:solidFill>
                <a:schemeClr val="bg1"/>
              </a:solidFill>
              <a:latin typeface="Times New Roman Regular" panose="02020503050405090304" charset="0"/>
              <a:cs typeface="Times New Roman Regular" panose="02020503050405090304" charset="0"/>
            </a:endParaRPr>
          </a:p>
          <a:p>
            <a:endParaRPr lang="en-US" altLang="zh-CN" sz="2400">
              <a:solidFill>
                <a:schemeClr val="bg1"/>
              </a:solidFill>
              <a:latin typeface="Times New Roman Regular" panose="02020503050405090304" charset="0"/>
              <a:cs typeface="Times New Roman Regular" panose="02020503050405090304" charset="0"/>
            </a:endParaRPr>
          </a:p>
        </p:txBody>
      </p:sp>
      <p:sp>
        <p:nvSpPr>
          <p:cNvPr id="15" name="Text Box 14"/>
          <p:cNvSpPr txBox="1"/>
          <p:nvPr/>
        </p:nvSpPr>
        <p:spPr>
          <a:xfrm>
            <a:off x="7398385" y="3921125"/>
            <a:ext cx="4780280" cy="829945"/>
          </a:xfrm>
          <a:prstGeom prst="rect">
            <a:avLst/>
          </a:prstGeom>
          <a:noFill/>
        </p:spPr>
        <p:txBody>
          <a:bodyPr wrap="square" rtlCol="0">
            <a:spAutoFit/>
          </a:bodyPr>
          <a:p>
            <a:pPr marL="285750" indent="-285750">
              <a:buFont typeface="Arial" panose="020B0604020202090204" pitchFamily="34" charset="0"/>
              <a:buChar char="•"/>
            </a:pPr>
            <a:r>
              <a:rPr lang="en-US" altLang="zh-CN" sz="2400">
                <a:solidFill>
                  <a:schemeClr val="bg1"/>
                </a:solidFill>
                <a:latin typeface="Times New Roman Regular" panose="02020503050405090304" charset="0"/>
                <a:cs typeface="Times New Roman Regular" panose="02020503050405090304" charset="0"/>
                <a:sym typeface="+mn-ea"/>
              </a:rPr>
              <a:t> Captures </a:t>
            </a:r>
            <a:r>
              <a:rPr lang="en-US" altLang="zh-CN" sz="2400">
                <a:solidFill>
                  <a:schemeClr val="bg1"/>
                </a:solidFill>
                <a:latin typeface="Times New Roman Regular" panose="02020503050405090304" charset="0"/>
                <a:cs typeface="Times New Roman Regular" panose="02020503050405090304" charset="0"/>
                <a:sym typeface="+mn-ea"/>
              </a:rPr>
              <a:t>transient interactions </a:t>
            </a:r>
            <a:endParaRPr lang="en-US" altLang="zh-CN" sz="2400">
              <a:solidFill>
                <a:schemeClr val="bg1"/>
              </a:solidFill>
              <a:latin typeface="Times New Roman Regular" panose="02020503050405090304" charset="0"/>
              <a:cs typeface="Times New Roman Regular" panose="02020503050405090304" charset="0"/>
            </a:endParaRPr>
          </a:p>
          <a:p>
            <a:endParaRPr lang="en-US" altLang="zh-CN" sz="2400">
              <a:solidFill>
                <a:schemeClr val="bg1"/>
              </a:solidFill>
              <a:latin typeface="Times New Roman Regular" panose="02020503050405090304" charset="0"/>
              <a:cs typeface="Times New Roman Regular" panose="02020503050405090304" charset="0"/>
            </a:endParaRPr>
          </a:p>
        </p:txBody>
      </p:sp>
      <p:sp>
        <p:nvSpPr>
          <p:cNvPr id="16" name="Text Box 15"/>
          <p:cNvSpPr txBox="1"/>
          <p:nvPr/>
        </p:nvSpPr>
        <p:spPr>
          <a:xfrm>
            <a:off x="7411720" y="5200015"/>
            <a:ext cx="4064000" cy="460375"/>
          </a:xfrm>
          <a:prstGeom prst="rect">
            <a:avLst/>
          </a:prstGeom>
          <a:noFill/>
        </p:spPr>
        <p:txBody>
          <a:bodyPr wrap="square" rtlCol="0">
            <a:spAutoFit/>
          </a:bodyPr>
          <a:p>
            <a:pPr marL="342900" indent="-342900">
              <a:buFont typeface="Arial" panose="020B0604020202090204" pitchFamily="34" charset="0"/>
              <a:buChar char="•"/>
            </a:pPr>
            <a:r>
              <a:rPr lang="en-US" altLang="en-US" sz="2400">
                <a:solidFill>
                  <a:schemeClr val="bg1"/>
                </a:solidFill>
                <a:latin typeface="Times New Roman Regular" panose="02020503050405090304" charset="0"/>
                <a:cs typeface="Times New Roman Regular" panose="02020503050405090304" charset="0"/>
              </a:rPr>
              <a:t>Detect</a:t>
            </a:r>
            <a:r>
              <a:rPr lang="en-US" altLang="en-US" sz="2400">
                <a:solidFill>
                  <a:schemeClr val="bg1"/>
                </a:solidFill>
                <a:latin typeface="Times New Roman Regular" panose="02020503050405090304" charset="0"/>
                <a:cs typeface="Times New Roman Regular" panose="02020503050405090304" charset="0"/>
              </a:rPr>
              <a:t>s weak interactions</a:t>
            </a:r>
            <a:endParaRPr lang="en-US" altLang="en-US" sz="2400">
              <a:solidFill>
                <a:schemeClr val="bg1"/>
              </a:solidFill>
              <a:latin typeface="Times New Roman Regular" panose="02020503050405090304" charset="0"/>
              <a:cs typeface="Times New Roman Regular" panose="02020503050405090304" charset="0"/>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210040" y="4761865"/>
            <a:ext cx="2880360" cy="1243330"/>
          </a:xfrm>
          <a:prstGeom prst="roundRect">
            <a:avLst/>
          </a:prstGeom>
          <a:solidFill>
            <a:schemeClr val="bg2">
              <a:lumMod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4" name="Rounded Rectangle 13"/>
          <p:cNvSpPr/>
          <p:nvPr/>
        </p:nvSpPr>
        <p:spPr>
          <a:xfrm>
            <a:off x="6202680" y="4762500"/>
            <a:ext cx="2880360" cy="1242060"/>
          </a:xfrm>
          <a:prstGeom prst="roundRect">
            <a:avLst/>
          </a:prstGeom>
          <a:solidFill>
            <a:schemeClr val="bg2">
              <a:lumMod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3" name="Rounded Rectangle 12"/>
          <p:cNvSpPr/>
          <p:nvPr/>
        </p:nvSpPr>
        <p:spPr>
          <a:xfrm>
            <a:off x="3195320" y="4763135"/>
            <a:ext cx="2880360" cy="1241425"/>
          </a:xfrm>
          <a:prstGeom prst="roundRect">
            <a:avLst/>
          </a:prstGeom>
          <a:solidFill>
            <a:schemeClr val="bg2">
              <a:lumMod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Rounded Rectangle 11"/>
          <p:cNvSpPr/>
          <p:nvPr/>
        </p:nvSpPr>
        <p:spPr>
          <a:xfrm>
            <a:off x="187960" y="4763135"/>
            <a:ext cx="2880360" cy="1241425"/>
          </a:xfrm>
          <a:prstGeom prst="roundRect">
            <a:avLst/>
          </a:prstGeom>
          <a:solidFill>
            <a:schemeClr val="bg2">
              <a:lumMod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2" name="Picture 2"/>
          <p:cNvPicPr>
            <a:picLocks noChangeAspect="1"/>
          </p:cNvPicPr>
          <p:nvPr/>
        </p:nvPicPr>
        <p:blipFill>
          <a:blip r:embed="rId1"/>
          <a:srcRect l="1781" t="26458" r="1156" b="26389"/>
          <a:stretch>
            <a:fillRect/>
          </a:stretch>
        </p:blipFill>
        <p:spPr>
          <a:xfrm>
            <a:off x="12700" y="1316990"/>
            <a:ext cx="12179300" cy="3302635"/>
          </a:xfrm>
          <a:prstGeom prst="rect">
            <a:avLst/>
          </a:prstGeom>
        </p:spPr>
      </p:pic>
      <p:sp>
        <p:nvSpPr>
          <p:cNvPr id="3" name="文本框 2"/>
          <p:cNvSpPr txBox="1"/>
          <p:nvPr/>
        </p:nvSpPr>
        <p:spPr>
          <a:xfrm>
            <a:off x="250825" y="5057775"/>
            <a:ext cx="2754630" cy="652145"/>
          </a:xfrm>
          <a:prstGeom prst="rect">
            <a:avLst/>
          </a:prstGeom>
          <a:noFill/>
        </p:spPr>
        <p:txBody>
          <a:bodyPr wrap="square" rtlCol="0">
            <a:noAutofit/>
          </a:bodyPr>
          <a:p>
            <a:pPr algn="ctr"/>
            <a:r>
              <a:rPr lang="en-US" altLang="en-US">
                <a:solidFill>
                  <a:schemeClr val="tx1"/>
                </a:solidFill>
                <a:latin typeface="Times New Roman" panose="02020503050405090304" charset="0"/>
                <a:cs typeface="Times New Roman" panose="02020503050405090304" charset="0"/>
              </a:rPr>
              <a:t>The protein of interest (POI) </a:t>
            </a:r>
            <a:r>
              <a:rPr lang="en-US" altLang="zh-CN">
                <a:solidFill>
                  <a:schemeClr val="tx1"/>
                </a:solidFill>
                <a:latin typeface="Times New Roman" panose="02020503050405090304" charset="0"/>
                <a:cs typeface="Times New Roman" panose="02020503050405090304" charset="0"/>
              </a:rPr>
              <a:t>fused to labeling enzyme</a:t>
            </a:r>
            <a:r>
              <a:rPr lang="en-US" altLang="en-US">
                <a:solidFill>
                  <a:schemeClr val="tx1"/>
                </a:solidFill>
                <a:latin typeface="Times New Roman" panose="02020503050405090304" charset="0"/>
                <a:cs typeface="Times New Roman" panose="02020503050405090304" charset="0"/>
              </a:rPr>
              <a:t>.</a:t>
            </a:r>
            <a:endParaRPr lang="en-US" altLang="en-US">
              <a:solidFill>
                <a:schemeClr val="tx1"/>
              </a:solidFill>
              <a:latin typeface="Times New Roman" panose="02020503050405090304" charset="0"/>
              <a:cs typeface="Times New Roman" panose="02020503050405090304" charset="0"/>
            </a:endParaRPr>
          </a:p>
        </p:txBody>
      </p:sp>
      <p:sp>
        <p:nvSpPr>
          <p:cNvPr id="4" name="文本框 3"/>
          <p:cNvSpPr txBox="1"/>
          <p:nvPr/>
        </p:nvSpPr>
        <p:spPr>
          <a:xfrm>
            <a:off x="3254375" y="4912360"/>
            <a:ext cx="2821305" cy="1027430"/>
          </a:xfrm>
          <a:prstGeom prst="rect">
            <a:avLst/>
          </a:prstGeom>
          <a:noFill/>
        </p:spPr>
        <p:txBody>
          <a:bodyPr wrap="square" rtlCol="0">
            <a:noAutofit/>
          </a:bodyPr>
          <a:p>
            <a:pPr algn="ctr">
              <a:buClrTx/>
              <a:buSzTx/>
              <a:buFontTx/>
            </a:pPr>
            <a:r>
              <a:rPr lang="en-US" altLang="en-US">
                <a:latin typeface="Times New Roman" panose="02020503050405090304" charset="0"/>
                <a:cs typeface="Times New Roman" panose="02020503050405090304" charset="0"/>
              </a:rPr>
              <a:t>An exogenous substrate added and initiated the reaction</a:t>
            </a:r>
            <a:endParaRPr lang="en-US" altLang="en-US">
              <a:latin typeface="Times New Roman" panose="02020503050405090304" charset="0"/>
              <a:cs typeface="Times New Roman" panose="02020503050405090304" charset="0"/>
            </a:endParaRPr>
          </a:p>
        </p:txBody>
      </p:sp>
      <p:sp>
        <p:nvSpPr>
          <p:cNvPr id="5" name="文本框 4"/>
          <p:cNvSpPr txBox="1"/>
          <p:nvPr/>
        </p:nvSpPr>
        <p:spPr>
          <a:xfrm>
            <a:off x="6265545" y="4827270"/>
            <a:ext cx="2754630" cy="1112520"/>
          </a:xfrm>
          <a:prstGeom prst="rect">
            <a:avLst/>
          </a:prstGeom>
          <a:noFill/>
        </p:spPr>
        <p:txBody>
          <a:bodyPr wrap="square" rtlCol="0">
            <a:noAutofit/>
          </a:bodyPr>
          <a:p>
            <a:pPr algn="ctr"/>
            <a:r>
              <a:rPr lang="en-US" altLang="en-US">
                <a:latin typeface="Times New Roman" panose="02020503050405090304" charset="0"/>
                <a:cs typeface="Times New Roman" panose="02020503050405090304" charset="0"/>
              </a:rPr>
              <a:t>The enzyme then generates a highly reactive, short-lived radical or adenylate intermediate.</a:t>
            </a:r>
            <a:endParaRPr lang="en-US" altLang="en-US">
              <a:latin typeface="Times New Roman" panose="02020503050405090304" charset="0"/>
              <a:cs typeface="Times New Roman" panose="02020503050405090304" charset="0"/>
            </a:endParaRPr>
          </a:p>
        </p:txBody>
      </p:sp>
      <p:sp>
        <p:nvSpPr>
          <p:cNvPr id="6" name="文本框 5"/>
          <p:cNvSpPr txBox="1"/>
          <p:nvPr/>
        </p:nvSpPr>
        <p:spPr>
          <a:xfrm>
            <a:off x="9140190" y="5064760"/>
            <a:ext cx="3039110" cy="645160"/>
          </a:xfrm>
          <a:prstGeom prst="rect">
            <a:avLst/>
          </a:prstGeom>
          <a:noFill/>
        </p:spPr>
        <p:txBody>
          <a:bodyPr wrap="square" rtlCol="0">
            <a:spAutoFit/>
          </a:bodyPr>
          <a:p>
            <a:pPr algn="ctr"/>
            <a:r>
              <a:rPr lang="en-US" altLang="zh-CN">
                <a:latin typeface="Times New Roman" panose="02020503050405090304" charset="0"/>
                <a:cs typeface="Times New Roman" panose="02020503050405090304" charset="0"/>
              </a:rPr>
              <a:t>Covalent labeling of nearby proteins</a:t>
            </a:r>
            <a:endParaRPr lang="en-US" altLang="zh-CN">
              <a:latin typeface="Times New Roman" panose="02020503050405090304" charset="0"/>
              <a:cs typeface="Times New Roman" panose="02020503050405090304" charset="0"/>
            </a:endParaRPr>
          </a:p>
        </p:txBody>
      </p:sp>
      <p:sp>
        <p:nvSpPr>
          <p:cNvPr id="7" name="Text Box 6"/>
          <p:cNvSpPr txBox="1"/>
          <p:nvPr/>
        </p:nvSpPr>
        <p:spPr>
          <a:xfrm>
            <a:off x="0" y="6551295"/>
            <a:ext cx="4064000" cy="306705"/>
          </a:xfrm>
          <a:prstGeom prst="rect">
            <a:avLst/>
          </a:prstGeom>
          <a:noFill/>
        </p:spPr>
        <p:txBody>
          <a:bodyPr wrap="square" rtlCol="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Generated by NotebookLM (Google)</a:t>
            </a:r>
            <a:endPar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
        <p:nvSpPr>
          <p:cNvPr id="8" name="Text Box 7"/>
          <p:cNvSpPr txBox="1"/>
          <p:nvPr/>
        </p:nvSpPr>
        <p:spPr>
          <a:xfrm>
            <a:off x="3476625" y="349885"/>
            <a:ext cx="5225415" cy="521970"/>
          </a:xfrm>
          <a:prstGeom prst="rect">
            <a:avLst/>
          </a:prstGeom>
          <a:noFill/>
        </p:spPr>
        <p:txBody>
          <a:bodyPr wrap="square" rtlCol="0">
            <a:spAutoFit/>
          </a:bodyPr>
          <a:p>
            <a:pPr algn="l">
              <a:buClrTx/>
              <a:buSzTx/>
              <a:buFontTx/>
            </a:pPr>
            <a:r>
              <a:rPr lang="en-US" altLang="zh-CN"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Workflow of Proximity Labeling</a:t>
            </a:r>
            <a:endParaRPr lang="en-US" altLang="zh-CN"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endParaRPr>
          </a:p>
        </p:txBody>
      </p:sp>
      <p:grpSp>
        <p:nvGrpSpPr>
          <p:cNvPr id="9" name="组合 8"/>
          <p:cNvGrpSpPr/>
          <p:nvPr/>
        </p:nvGrpSpPr>
        <p:grpSpPr>
          <a:xfrm>
            <a:off x="-102870" y="0"/>
            <a:ext cx="2229485" cy="384452"/>
            <a:chOff x="-162" y="492"/>
            <a:chExt cx="3948" cy="1075"/>
          </a:xfrm>
        </p:grpSpPr>
        <p:sp>
          <p:nvSpPr>
            <p:cNvPr id="10"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Mechanism</a:t>
              </a:r>
              <a:endParaRPr lang="en-US" altLang="zh-CN">
                <a:solidFill>
                  <a:schemeClr val="bg1"/>
                </a:solidFill>
                <a:latin typeface="Times New Roman" panose="02020503050405090304" charset="0"/>
                <a:cs typeface="Times New Roman" panose="0202050305040509030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s 13"/>
          <p:cNvSpPr/>
          <p:nvPr/>
        </p:nvSpPr>
        <p:spPr>
          <a:xfrm>
            <a:off x="6823075" y="5086350"/>
            <a:ext cx="5368925" cy="1327150"/>
          </a:xfrm>
          <a:prstGeom prst="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3" name="Rectangles 12"/>
          <p:cNvSpPr/>
          <p:nvPr/>
        </p:nvSpPr>
        <p:spPr>
          <a:xfrm>
            <a:off x="6823075" y="3315335"/>
            <a:ext cx="5368925" cy="1562735"/>
          </a:xfrm>
          <a:prstGeom prst="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Rectangles 11"/>
          <p:cNvSpPr/>
          <p:nvPr/>
        </p:nvSpPr>
        <p:spPr>
          <a:xfrm>
            <a:off x="6823075" y="1654810"/>
            <a:ext cx="5368925" cy="1524000"/>
          </a:xfrm>
          <a:prstGeom prst="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7" name="图片 6" descr="gr3_lrg"/>
          <p:cNvPicPr>
            <a:picLocks noChangeAspect="1"/>
          </p:cNvPicPr>
          <p:nvPr/>
        </p:nvPicPr>
        <p:blipFill>
          <a:blip r:embed="rId1"/>
          <a:stretch>
            <a:fillRect/>
          </a:stretch>
        </p:blipFill>
        <p:spPr>
          <a:xfrm>
            <a:off x="548640" y="1604645"/>
            <a:ext cx="5906135" cy="4162425"/>
          </a:xfrm>
          <a:prstGeom prst="rect">
            <a:avLst/>
          </a:prstGeom>
        </p:spPr>
      </p:pic>
      <p:sp>
        <p:nvSpPr>
          <p:cNvPr id="2" name="Text Box 1"/>
          <p:cNvSpPr txBox="1"/>
          <p:nvPr/>
        </p:nvSpPr>
        <p:spPr>
          <a:xfrm>
            <a:off x="0" y="6532880"/>
            <a:ext cx="6563360" cy="337185"/>
          </a:xfrm>
          <a:prstGeom prst="rect">
            <a:avLst/>
          </a:prstGeom>
          <a:noFill/>
        </p:spPr>
        <p:txBody>
          <a:bodyPr wrap="square" rtlCol="0">
            <a:spAutoFit/>
          </a:bodyPr>
          <a:p>
            <a:pPr algn="l">
              <a:buClrTx/>
              <a:buSzTx/>
              <a:buFontTx/>
            </a:pPr>
            <a:r>
              <a:rPr lang="en-US" altLang="en-US" sz="14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Bagautdinov </a:t>
            </a:r>
            <a:r>
              <a:rPr lang="en-US" altLang="en-US" sz="16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rPr>
              <a:t>et al. Journal of Biological Chemistry 2008</a:t>
            </a:r>
            <a:endParaRPr lang="en-US" altLang="en-US" sz="1600" i="1">
              <a:effectLst>
                <a:outerShdw blurRad="38100" dist="38100" dir="2700000" algn="tl">
                  <a:srgbClr val="000000">
                    <a:alpha val="43137"/>
                  </a:srgbClr>
                </a:outerShdw>
              </a:effectLst>
              <a:latin typeface="Times New Roman" panose="02020503050405090304" charset="0"/>
              <a:ea typeface="Wingdings 3" panose="05040102010807070707" charset="0"/>
              <a:cs typeface="Times New Roman" panose="02020503050405090304" charset="0"/>
            </a:endParaRPr>
          </a:p>
        </p:txBody>
      </p:sp>
      <p:sp>
        <p:nvSpPr>
          <p:cNvPr id="4" name="Text Box 3"/>
          <p:cNvSpPr txBox="1"/>
          <p:nvPr/>
        </p:nvSpPr>
        <p:spPr>
          <a:xfrm>
            <a:off x="7124700" y="1765935"/>
            <a:ext cx="4415155" cy="1322070"/>
          </a:xfrm>
          <a:prstGeom prst="rect">
            <a:avLst/>
          </a:prstGeom>
          <a:noFill/>
        </p:spPr>
        <p:txBody>
          <a:bodyPr wrap="square" rtlCol="0">
            <a:spAutoFit/>
          </a:bodyPr>
          <a:p>
            <a:pPr marL="342900" indent="-342900">
              <a:buFont typeface="Arial" panose="020B0604020202090204" pitchFamily="34" charset="0"/>
              <a:buChar char="•"/>
            </a:pPr>
            <a:r>
              <a:rPr lang="en-US" altLang="en-US" sz="2000">
                <a:latin typeface="Times New Roman Regular" panose="02020503050405090304" charset="0"/>
                <a:cs typeface="Times New Roman Regular" panose="02020503050405090304" charset="0"/>
              </a:rPr>
              <a:t>Biotin is first activated by ATP in the active site of biotin ligase (BirA), forming an intermediate, biotinyl-5′-AMP (bio-AMP).</a:t>
            </a:r>
            <a:endParaRPr lang="en-US" altLang="en-US" sz="2000">
              <a:latin typeface="Times New Roman Regular" panose="02020503050405090304" charset="0"/>
              <a:cs typeface="Times New Roman Regular" panose="02020503050405090304" charset="0"/>
            </a:endParaRPr>
          </a:p>
        </p:txBody>
      </p:sp>
      <p:sp>
        <p:nvSpPr>
          <p:cNvPr id="5" name="Text Box 4"/>
          <p:cNvSpPr txBox="1"/>
          <p:nvPr/>
        </p:nvSpPr>
        <p:spPr>
          <a:xfrm>
            <a:off x="7124700" y="3471545"/>
            <a:ext cx="4415155" cy="1322070"/>
          </a:xfrm>
          <a:prstGeom prst="rect">
            <a:avLst/>
          </a:prstGeom>
          <a:noFill/>
        </p:spPr>
        <p:txBody>
          <a:bodyPr wrap="square" rtlCol="0">
            <a:spAutoFit/>
          </a:bodyPr>
          <a:p>
            <a:pPr marL="342900" indent="-342900">
              <a:buFont typeface="Arial" panose="020B0604020202090204" pitchFamily="34" charset="0"/>
              <a:buChar char="•"/>
            </a:pPr>
            <a:r>
              <a:rPr lang="en-US" altLang="en-US" sz="2000">
                <a:latin typeface="Times New Roman Regular" panose="02020503050405090304" charset="0"/>
                <a:cs typeface="Times New Roman Regular" panose="02020503050405090304" charset="0"/>
              </a:rPr>
              <a:t>The ε-amino group of </a:t>
            </a:r>
            <a:r>
              <a:rPr lang="en-US" altLang="zh-CN" sz="2000">
                <a:latin typeface="Times New Roman Regular" panose="02020503050405090304" charset="0"/>
                <a:cs typeface="Times New Roman Regular" panose="02020503050405090304" charset="0"/>
              </a:rPr>
              <a:t>Biotin carboxyl carrier protein (BCCP)</a:t>
            </a:r>
            <a:r>
              <a:rPr lang="en-US" altLang="en-US" sz="2000">
                <a:latin typeface="Times New Roman Regular" panose="02020503050405090304" charset="0"/>
                <a:cs typeface="Times New Roman Regular" panose="02020503050405090304" charset="0"/>
              </a:rPr>
              <a:t> lysine performs a nucleophilic attack on the carbonyl carbon of biotinyl-AMP.</a:t>
            </a:r>
            <a:endParaRPr lang="en-US" altLang="en-US" sz="2000">
              <a:latin typeface="Times New Roman Regular" panose="02020503050405090304" charset="0"/>
              <a:cs typeface="Times New Roman Regular" panose="02020503050405090304" charset="0"/>
            </a:endParaRPr>
          </a:p>
        </p:txBody>
      </p:sp>
      <p:sp>
        <p:nvSpPr>
          <p:cNvPr id="8" name="Text Box 7"/>
          <p:cNvSpPr txBox="1"/>
          <p:nvPr/>
        </p:nvSpPr>
        <p:spPr>
          <a:xfrm>
            <a:off x="7124700" y="5257800"/>
            <a:ext cx="4415155" cy="1014730"/>
          </a:xfrm>
          <a:prstGeom prst="rect">
            <a:avLst/>
          </a:prstGeom>
          <a:noFill/>
        </p:spPr>
        <p:txBody>
          <a:bodyPr wrap="square" rtlCol="0">
            <a:spAutoFit/>
          </a:bodyPr>
          <a:p>
            <a:pPr marL="342900" indent="-342900">
              <a:buFont typeface="Arial" panose="020B0604020202090204" pitchFamily="34" charset="0"/>
              <a:buChar char="•"/>
            </a:pPr>
            <a:r>
              <a:rPr lang="en-US" altLang="en-US" sz="2000">
                <a:latin typeface="Times New Roman Regular" panose="02020503050405090304" charset="0"/>
                <a:cs typeface="Times New Roman Regular" panose="02020503050405090304" charset="0"/>
              </a:rPr>
              <a:t>This results in the formation of biotinylated lysine and the release of AMP.</a:t>
            </a:r>
            <a:endParaRPr lang="en-US" altLang="en-US" sz="2000">
              <a:latin typeface="Times New Roman Regular" panose="02020503050405090304" charset="0"/>
              <a:cs typeface="Times New Roman Regular" panose="02020503050405090304" charset="0"/>
            </a:endParaRPr>
          </a:p>
        </p:txBody>
      </p:sp>
      <p:sp>
        <p:nvSpPr>
          <p:cNvPr id="3" name="Text Box 2"/>
          <p:cNvSpPr txBox="1"/>
          <p:nvPr/>
        </p:nvSpPr>
        <p:spPr>
          <a:xfrm>
            <a:off x="2630170" y="384175"/>
            <a:ext cx="7320915" cy="521970"/>
          </a:xfrm>
          <a:prstGeom prst="rect">
            <a:avLst/>
          </a:prstGeom>
          <a:noFill/>
        </p:spPr>
        <p:txBody>
          <a:bodyPr wrap="square" rtlCol="0">
            <a:spAutoFit/>
          </a:bodyPr>
          <a:p>
            <a:pPr algn="l">
              <a:buClrTx/>
              <a:buSzTx/>
              <a:buFontTx/>
            </a:pPr>
            <a:r>
              <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rPr>
              <a:t>Biochemical Basis: Biotinylation Mechanism</a:t>
            </a:r>
            <a:endParaRPr lang="en-US" altLang="en-US" sz="2800">
              <a:effectLst>
                <a:outerShdw blurRad="38100" dist="19050" dir="2700000" algn="tl" rotWithShape="0">
                  <a:schemeClr val="dk1">
                    <a:alpha val="40000"/>
                  </a:schemeClr>
                </a:outerShdw>
              </a:effectLst>
              <a:latin typeface="Times New Roman" panose="02020503050405090304" charset="0"/>
              <a:cs typeface="Times New Roman" panose="02020503050405090304" charset="0"/>
            </a:endParaRPr>
          </a:p>
        </p:txBody>
      </p:sp>
      <p:grpSp>
        <p:nvGrpSpPr>
          <p:cNvPr id="10" name="组合 9"/>
          <p:cNvGrpSpPr/>
          <p:nvPr/>
        </p:nvGrpSpPr>
        <p:grpSpPr>
          <a:xfrm>
            <a:off x="-102870" y="0"/>
            <a:ext cx="2229485" cy="384452"/>
            <a:chOff x="-162" y="492"/>
            <a:chExt cx="3948" cy="1075"/>
          </a:xfrm>
        </p:grpSpPr>
        <p:sp>
          <p:nvSpPr>
            <p:cNvPr id="11" name="Rounded Rectangle 5"/>
            <p:cNvSpPr/>
            <p:nvPr/>
          </p:nvSpPr>
          <p:spPr>
            <a:xfrm>
              <a:off x="-162" y="492"/>
              <a:ext cx="3948" cy="1075"/>
            </a:xfrm>
            <a:prstGeom prst="roundRect">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5" name="Text Box 3"/>
            <p:cNvSpPr txBox="1"/>
            <p:nvPr/>
          </p:nvSpPr>
          <p:spPr>
            <a:xfrm>
              <a:off x="353" y="536"/>
              <a:ext cx="3305" cy="1030"/>
            </a:xfrm>
            <a:prstGeom prst="rect">
              <a:avLst/>
            </a:prstGeom>
            <a:noFill/>
          </p:spPr>
          <p:txBody>
            <a:bodyPr wrap="square" rtlCol="0">
              <a:spAutoFit/>
            </a:bodyPr>
            <a:p>
              <a:r>
                <a:rPr lang="en-US" altLang="zh-CN">
                  <a:solidFill>
                    <a:schemeClr val="bg1"/>
                  </a:solidFill>
                  <a:latin typeface="Times New Roman" panose="02020503050405090304" charset="0"/>
                  <a:cs typeface="Times New Roman" panose="02020503050405090304" charset="0"/>
                  <a:sym typeface="+mn-ea"/>
                </a:rPr>
                <a:t>The Mechanism</a:t>
              </a:r>
              <a:endParaRPr lang="en-US" altLang="zh-CN">
                <a:solidFill>
                  <a:schemeClr val="bg1"/>
                </a:solidFill>
                <a:latin typeface="Times New Roman" panose="02020503050405090304" charset="0"/>
                <a:cs typeface="Times New Roman" panose="02020503050405090304" charset="0"/>
              </a:endParaRPr>
            </a:p>
          </p:txBody>
        </p:sp>
      </p:gr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custom20205081_1*a*1"/>
  <p:tag name="KSO_WM_UNIT_INDEX" val="1"/>
  <p:tag name="KSO_WM_UNIT_ISCONTENTSTITLE" val="0"/>
  <p:tag name="KSO_WM_UNIT_ISNUMDGMTITLE" val="0"/>
  <p:tag name="KSO_WM_UNIT_LAYERLEVEL" val="1"/>
  <p:tag name="KSO_WM_UNIT_NOCLEAR" val="0"/>
  <p:tag name="KSO_WM_UNIT_SHOW_EDIT_AREA_INDICATION" val="1"/>
  <p:tag name="KSO_WM_UNIT_TYPE" val="a"/>
  <p:tag name="KSO_WM_UNIT_VALUE" val="28"/>
</p:tagLst>
</file>

<file path=ppt/tags/tag64.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custom20205081_1*b*1"/>
  <p:tag name="KSO_WM_UNIT_INDEX" val="1"/>
  <p:tag name="KSO_WM_UNIT_ISCONTENTSTITLE" val="0"/>
  <p:tag name="KSO_WM_UNIT_ISNUMDGMTITLE" val="0"/>
  <p:tag name="KSO_WM_UNIT_LAYERLEVEL" val="1"/>
  <p:tag name="KSO_WM_UNIT_NOCLEAR" val="0"/>
  <p:tag name="KSO_WM_UNIT_SHOW_EDIT_AREA_INDICATION" val="1"/>
  <p:tag name="KSO_WM_UNIT_TYPE" val="b"/>
  <p:tag name="KSO_WM_UNIT_VALUE" val="111"/>
</p:tagLst>
</file>

<file path=ppt/tags/tag65.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苹方护眼艺术黑体"/>
        <a:ea typeface="苹方护眼艺术黑体"/>
        <a:cs typeface=""/>
      </a:majorFont>
      <a:minorFont>
        <a:latin typeface="苹方护眼艺术黑体"/>
        <a:ea typeface="苹方护眼艺术黑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PS">
      <a:majorFont>
        <a:latin typeface="苹方护眼艺术黑体"/>
        <a:ea typeface="苹方护眼艺术黑体"/>
        <a:cs typeface=""/>
      </a:majorFont>
      <a:minorFont>
        <a:latin typeface="苹方护眼艺术黑体"/>
        <a:ea typeface="苹方护眼艺术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PS">
      <a:majorFont>
        <a:latin typeface="苹方护眼艺术黑体"/>
        <a:ea typeface="苹方护眼艺术黑体"/>
        <a:cs typeface=""/>
      </a:majorFont>
      <a:minorFont>
        <a:latin typeface="苹方护眼艺术黑体"/>
        <a:ea typeface="苹方护眼艺术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80.xml"/></Relationships>
</file>

<file path=customXml/item1.xml><?xml version="1.0" encoding="utf-8"?>
<p:properties xmlns:xsi="http://www.w3.org/2001/XMLSchema-instance" xmlns:p="http://schemas.microsoft.com/office/2006/metadata/properties" xmlns:pc="http://schemas.microsoft.com/office/infopath/2007/PartnerControls">
  <documentManagement>
    <lcf76f155ced4ddcb4097134ff3c332f xmlns="7406ac99-3439-4ceb-ad0d-1c25c0adf561">
      <Terms xmlns="http://schemas.microsoft.com/office/infopath/2007/PartnerControls"/>
    </lcf76f155ced4ddcb4097134ff3c332f>
    <TaxCatchAll xmlns="358fc855-b00e-4209-be76-7d4f849d5d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ma:contentTypeDescription="Create a new document." ma:versionID="8c0ccc7f2bca0aa33455d353e2d7edd9" ma:contentTypeVersion="12" ct:_="" ma:_="" ma:contentTypeID="0x01010055D1402DBD78CB4890014C266245CD14" ma:contentTypeScope="" ma:contentTypeName="Document">
  <xsd:schema xmlns:p="http://schemas.microsoft.com/office/2006/metadata/properties" xmlns:xs="http://www.w3.org/2001/XMLSchema" xmlns:ns2="7406ac99-3439-4ceb-ad0d-1c25c0adf561" xmlns:ns3="358fc855-b00e-4209-be76-7d4f849d5df6" xmlns:xsd="http://www.w3.org/2001/XMLSchema" ns3:_="" ma:root="true" ns2:_="" targetNamespace="http://schemas.microsoft.com/office/2006/metadata/properties" ma:fieldsID="636f8a6f5cbe2ee42c5beb027894bbe8">
    <xsd:import namespace="7406ac99-3439-4ceb-ad0d-1c25c0adf561"/>
    <xsd:import namespace="358fc855-b00e-4209-be76-7d4f849d5d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dms="http://schemas.microsoft.com/office/2006/documentManagement/types" xmlns:xs="http://www.w3.org/2001/XMLSchema" xmlns:xsd="http://www.w3.org/2001/XMLSchema" xmlns:pc="http://schemas.microsoft.com/office/infopath/2007/PartnerControls" targetNamespace="7406ac99-3439-4ceb-ad0d-1c25c0adf561" elementFormDefault="qualified">
    <xsd:import namespace="http://schemas.microsoft.com/office/2006/documentManagement/types"/>
    <xsd:import namespace="http://schemas.microsoft.com/office/infopath/2007/PartnerControls"/>
    <xsd:element name="MediaServiceMetadata" ma:displayName="MediaServiceMetadata" ma:internalName="MediaServiceMetadata" ma:hidden="true" nillable="true" ma:readOnly="true" ma:index="8">
      <xsd:simpleType>
        <xsd:restriction base="dms:Note"/>
      </xsd:simpleType>
    </xsd:element>
    <xsd:element name="MediaServiceFastMetadata" ma:displayName="MediaServiceFastMetadata" ma:internalName="MediaServiceFastMetadata" ma:hidden="true" nillable="true" ma:readOnly="true" ma:index="9">
      <xsd:simpleType>
        <xsd:restriction base="dms:Note"/>
      </xsd:simpleType>
    </xsd:element>
    <xsd:element name="MediaServiceSearchProperties" ma:displayName="MediaServiceSearchProperties" ma:internalName="MediaServiceSearchProperties" ma:hidden="true" nillable="true" ma:readOnly="true" ma:index="10">
      <xsd:simpleType>
        <xsd:restriction base="dms:Note"/>
      </xsd:simpleType>
    </xsd:element>
    <xsd:element ma:indexed="true" name="MediaServiceDateTaken" ma:displayName="MediaServiceDateTaken" ma:internalName="MediaServiceDateTaken" ma:hidden="true" nillable="true" ma:readOnly="true" ma:index="11">
      <xsd:simpleType>
        <xsd:restriction base="dms:Text"/>
      </xsd:simpleType>
    </xsd:element>
    <xsd:element name="MediaServiceGenerationTime" ma:displayName="MediaServiceGenerationTime" ma:internalName="MediaServiceGenerationTime" ma:hidden="true" nillable="true" ma:readOnly="true" ma:index="12">
      <xsd:simpleType>
        <xsd:restriction base="dms:Text"/>
      </xsd:simpleType>
    </xsd:element>
    <xsd:element name="MediaServiceEventHashCode" ma:displayName="MediaServiceEventHashCode" ma:internalName="MediaServiceEventHashCode" ma:hidden="true" nillable="true" ma:readOnly="true" ma:index="13">
      <xsd:simpleType>
        <xsd:restriction base="dms:Text"/>
      </xsd:simpleType>
    </xsd:element>
    <xsd:element name="MediaLengthInSeconds" ma:displayName="MediaLengthInSeconds" ma:internalName="MediaLengthInSeconds" ma:hidden="true" nillable="true" ma:readOnly="true" ma:index="14">
      <xsd:simpleType>
        <xsd:restriction base="dms:Unknown"/>
      </xsd:simpleType>
    </xsd:element>
    <xsd:element ma:taxonomyFieldName="MediaServiceImageTags" ma:taxonomy="true" name="lcf76f155ced4ddcb4097134ff3c332f" ma:displayName="Image Tags" ma:internalName="lcf76f155ced4ddcb4097134ff3c332f" ma:isKeyword="false" ma:termSetId="09814cd3-568e-fe90-9814-8d621ff8fb84" nillable="true" ma:sspId="a574ef16-3a30-4beb-bd52-58ad43421004" ma:anchorId="fba54fb3-c3e1-fe81-a776-ca4b69148c4d" ma:readOnly="false" ma:index="16" ma:fieldId="{5cf76f15-5ced-4ddc-b409-7134ff3c332f}" ma:taxonomyMulti="true" ma:open="true">
      <xsd:complexType>
        <xsd:sequence>
          <xsd:element ref="pc:Terms" maxOccurs="1" minOccurs="0"/>
        </xsd:sequence>
      </xsd:complexType>
    </xsd:element>
    <xsd:element name="MediaServiceOCR" ma:displayName="Extracted Text" ma:internalName="MediaServiceOCR" nillable="true" ma:readOnly="true" ma:index="18">
      <xsd:simpleType>
        <xsd:restriction base="dms:Note">
          <xsd:maxLength value="255"/>
        </xsd:restriction>
      </xsd:simpleType>
    </xsd:element>
    <xsd:element ma:indexed="true" name="MediaServiceLocation" ma:displayName="Location" ma:internalName="MediaServiceLocation" nillable="true" ma:readOnly="true" ma:index="19">
      <xsd:simpleType>
        <xsd:restriction base="dms:Text"/>
      </xsd:simpleType>
    </xsd:element>
  </xsd:schema>
  <xsd:schema xmlns:dms="http://schemas.microsoft.com/office/2006/documentManagement/types" xmlns:xs="http://www.w3.org/2001/XMLSchema" xmlns:xsd="http://www.w3.org/2001/XMLSchema" xmlns:pc="http://schemas.microsoft.com/office/infopath/2007/PartnerControls" targetNamespace="358fc855-b00e-4209-be76-7d4f849d5df6" elementFormDefault="qualified">
    <xsd:import namespace="http://schemas.microsoft.com/office/2006/documentManagement/types"/>
    <xsd:import namespace="http://schemas.microsoft.com/office/infopath/2007/PartnerControls"/>
    <xsd:element name="TaxCatchAll" ma:showField="CatchAllData" ma:displayName="Taxonomy Catch All Column" ma:internalName="TaxCatchAll" ma:hidden="true" nillable="true" ma:web="358fc855-b00e-4209-be76-7d4f849d5df6" ma:index="17" ma:list="{73c1af6a-fdf5-475b-a127-f8ef8a534a37}">
      <xsd:complexType>
        <xsd:complexContent>
          <xsd:extension base="dms:MultiChoiceLookup">
            <xsd:sequence>
              <xsd:element name="Value" nillable="true" type="dms:Lookup" maxOccurs="unbounded" minOccurs="0"/>
            </xsd:sequence>
          </xsd:extension>
        </xsd:complexContent>
      </xsd:complexType>
    </xsd:element>
  </xsd:schema>
  <xsd:schema xmlns:xsi="http://www.w3.org/2001/XMLSchema-instance" xmlns:odoc="http://schemas.microsoft.com/internal/obd" xmlns="http://schemas.openxmlformats.org/package/2006/metadata/core-properties" xmlns:dcterms="http://purl.org/dc/terms/" xmlns:xsd="http://www.w3.org/2001/XMLSchema" xmlns:dc="http://purl.org/dc/elements/1.1/" blockDefault="#all" targetNamespace="http://schemas.openxmlformats.org/package/2006/metadata/core-properties" attributeFormDefault="unqualified" elementFormDefault="qualified">
    <xsd:import schemaLocation="http://dublincore.org/schemas/xmls/qdc/2003/04/02/dc.xsd" namespace="http://purl.org/dc/elements/1.1/"/>
    <xsd:import schemaLocation="http://dublincore.org/schemas/xmls/qdc/2003/04/02/dcterms.xsd" namespace="http://purl.org/dc/terms/"/>
    <xsd:element name="coreProperties" type="CT_coreProperties"/>
    <xsd:complexType name="CT_coreProperties">
      <xsd:all>
        <xsd:element ref="dc:creator" maxOccurs="1" minOccurs="0"/>
        <xsd:element ref="dcterms:created" maxOccurs="1" minOccurs="0"/>
        <xsd:element ref="dc:identifier" maxOccurs="1" minOccurs="0"/>
        <xsd:element name="contentType" ma:displayName="Content Type" type="xsd:string" maxOccurs="1" ma:index="0" minOccurs="0"/>
        <xsd:element ma:displayName="Title" ref="dc:title" maxOccurs="1" ma:index="4" minOccurs="0"/>
        <xsd:element ref="dc:subject" maxOccurs="1" minOccurs="0"/>
        <xsd:element ref="dc:description" maxOccurs="1" minOccurs="0"/>
        <xsd:element name="keywords" type="xsd:string" maxOccurs="1" minOccurs="0"/>
        <xsd:element ref="dc:language" maxOccurs="1" minOccurs="0"/>
        <xsd:element name="category" type="xsd:string" maxOccurs="1" minOccurs="0"/>
        <xsd:element name="version" type="xsd:string" maxOccurs="1" minOccurs="0"/>
        <xsd:element name="revision" type="xsd:string" maxOccurs="1" minOccurs="0">
          <xsd:annotation>
            <xsd:documentation>
                        This value indicates the number of saves or revisions. The application is responsible for updating this value after each revision.
                    </xsd:documentation>
          </xsd:annotation>
        </xsd:element>
        <xsd:element name="lastModifiedBy" type="xsd:string" maxOccurs="1" minOccurs="0"/>
        <xsd:element ref="dcterms:modified" maxOccurs="1" minOccurs="0"/>
        <xsd:element name="contentStatus" type="xsd:string" maxOccurs="1" minOccurs="0"/>
      </xsd:all>
    </xsd:complexType>
  </xsd:schema>
  <xs:schema xmlns:xs="http://www.w3.org/2001/XMLSchema" xmlns:pc="http://schemas.microsoft.com/office/infopath/2007/PartnerControls" targetNamespace="http://schemas.microsoft.com/office/infopath/2007/PartnerControls" attributeFormDefault="unqualified" elementFormDefault="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axOccurs="unbounded" minOccurs="0"/>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axOccurs="unbounded" minOccurs="0"/>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78.xml><?xml version="1.0" encoding="utf-8"?>
<ds:datastoreItem xmlns:ds="http://schemas.openxmlformats.org/officeDocument/2006/customXml" ds:itemID="{B609CE73-7652-4DC2-BB05-8BD30F51ACBB}">
  <ds:schemaRefs/>
</ds:datastoreItem>
</file>

<file path=customXml/itemProps79.xml><?xml version="1.0" encoding="utf-8"?>
<ds:datastoreItem xmlns:ds="http://schemas.openxmlformats.org/officeDocument/2006/customXml" ds:itemID="{5E267B67-56ED-4CB5-A31D-4C45658B7C77}">
  <ds:schemaRefs/>
</ds:datastoreItem>
</file>

<file path=customXml/itemProps80.xml><?xml version="1.0" encoding="utf-8"?>
<ds:datastoreItem xmlns:ds="http://schemas.openxmlformats.org/officeDocument/2006/customXml" ds:itemID="{DB1C66A3-F5CF-4F44-9C61-DC4946BE4720}">
  <ds:schemaRefs/>
</ds:datastoreItem>
</file>

<file path=docProps/app.xml><?xml version="1.0" encoding="utf-8"?>
<Properties xmlns="http://schemas.openxmlformats.org/officeDocument/2006/extended-properties" xmlns:vt="http://schemas.openxmlformats.org/officeDocument/2006/docPropsVTypes">
  <TotalTime>0</TotalTime>
  <Words>6359</Words>
  <Application>WPS Sheets</Application>
  <PresentationFormat>Widescreen</PresentationFormat>
  <Paragraphs>323</Paragraphs>
  <Slides>24</Slides>
  <Notes>4</Notes>
  <HiddenSlides>1</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24</vt:i4>
      </vt:variant>
    </vt:vector>
  </HeadingPairs>
  <TitlesOfParts>
    <vt:vector size="45" baseType="lpstr">
      <vt:lpstr>Arial</vt:lpstr>
      <vt:lpstr>SimSun</vt:lpstr>
      <vt:lpstr>Wingdings</vt:lpstr>
      <vt:lpstr>苹方护眼艺术黑体</vt:lpstr>
      <vt:lpstr>Wingdings</vt:lpstr>
      <vt:lpstr>Times New Roman</vt:lpstr>
      <vt:lpstr>Times New Roman Regular</vt:lpstr>
      <vt:lpstr>方正悠黑体</vt:lpstr>
      <vt:lpstr>宋体</vt:lpstr>
      <vt:lpstr>Wingdings 3</vt:lpstr>
      <vt:lpstr>Times New Roman Italic</vt:lpstr>
      <vt:lpstr>Microsoft YaHei</vt:lpstr>
      <vt:lpstr>汉仪旗黑</vt:lpstr>
      <vt:lpstr>Arial Unicode MS</vt:lpstr>
      <vt:lpstr>Times New Roman</vt:lpstr>
      <vt:lpstr>sans-serif</vt:lpstr>
      <vt:lpstr>Thonburi</vt:lpstr>
      <vt:lpstr>sans-serif</vt:lpstr>
      <vt:lpstr>苹方护眼艺术黑体</vt:lpstr>
      <vt:lpstr>苹方-简</vt:lpstr>
      <vt:lpstr>WPS</vt:lpstr>
      <vt:lpstr>Proximity Labeling</vt:lpstr>
      <vt:lpstr>Content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Proximity Labeling Trade-offs</vt:lpstr>
      <vt:lpstr>PowerPoint 演示文稿</vt:lpstr>
      <vt:lpstr>Case I: A Proximity Map of the Human Cell</vt:lpstr>
      <vt:lpstr>Case I: A Proximity Map of the Human Cell</vt:lpstr>
      <vt:lpstr>Case I: A Proximity Map of the Human Cell</vt:lpstr>
      <vt:lpstr>Case II: GPCR Dynamic Tracking</vt:lpstr>
      <vt:lpstr>Beyond Canonical PL</vt:lpstr>
      <vt:lpstr>Recent Advancement</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熊鑫</cp:lastModifiedBy>
  <cp:revision>662</cp:revision>
  <dcterms:created xsi:type="dcterms:W3CDTF">2026-04-17T07:23:58Z</dcterms:created>
  <dcterms:modified xsi:type="dcterms:W3CDTF">2026-04-17T07:23:58Z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1033-12.1.23540.23540</vt:lpwstr>
  </property>
  <property fmtid="{D5CDD505-2E9C-101B-9397-08002B2CF9AE}" pid="3" name="ICV">
    <vt:lpwstr>22F6D0B5066A4D04B4B936BBA8CD2538_13</vt:lpwstr>
  </property>
  <property fmtid="{D5CDD505-2E9C-101B-9397-08002B2CF9AE}" pid="4" name="ContentTypeId">
    <vt:lpwstr>0x01010055D1402DBD78CB4890014C266245CD14</vt:lpwstr>
  </property>
</Properties>
</file>